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26"/>
  </p:notesMasterIdLst>
  <p:sldIdLst>
    <p:sldId id="256" r:id="rId2"/>
    <p:sldId id="257" r:id="rId3"/>
    <p:sldId id="259" r:id="rId4"/>
    <p:sldId id="284" r:id="rId5"/>
    <p:sldId id="277" r:id="rId6"/>
    <p:sldId id="282" r:id="rId7"/>
    <p:sldId id="283" r:id="rId8"/>
    <p:sldId id="261" r:id="rId9"/>
    <p:sldId id="262" r:id="rId10"/>
    <p:sldId id="278" r:id="rId11"/>
    <p:sldId id="266" r:id="rId12"/>
    <p:sldId id="285" r:id="rId13"/>
    <p:sldId id="267" r:id="rId14"/>
    <p:sldId id="286" r:id="rId15"/>
    <p:sldId id="287" r:id="rId16"/>
    <p:sldId id="291" r:id="rId17"/>
    <p:sldId id="270" r:id="rId18"/>
    <p:sldId id="288" r:id="rId19"/>
    <p:sldId id="289" r:id="rId20"/>
    <p:sldId id="290" r:id="rId21"/>
    <p:sldId id="275" r:id="rId22"/>
    <p:sldId id="274" r:id="rId23"/>
    <p:sldId id="276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8081" autoAdjust="0"/>
  </p:normalViewPr>
  <p:slideViewPr>
    <p:cSldViewPr snapToGrid="0">
      <p:cViewPr varScale="1">
        <p:scale>
          <a:sx n="47" d="100"/>
          <a:sy n="47" d="100"/>
        </p:scale>
        <p:origin x="93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09005D-E49F-4E44-BC24-4C06443FB6E3}" type="doc">
      <dgm:prSet loTypeId="urn:microsoft.com/office/officeart/2005/8/layout/matrix3" loCatId="matrix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ABB199D-8AA2-499C-AC3A-306734E98449}">
      <dgm:prSet/>
      <dgm:spPr/>
      <dgm:t>
        <a:bodyPr/>
        <a:lstStyle/>
        <a:p>
          <a:r>
            <a:rPr lang="en-US" dirty="0"/>
            <a:t>Detects the sign performed by deaf person through camera</a:t>
          </a:r>
        </a:p>
      </dgm:t>
    </dgm:pt>
    <dgm:pt modelId="{7E86761A-1F46-4FAF-8F68-0930CAF73ED2}" type="parTrans" cxnId="{E80264BD-AA2D-4173-BFDF-86BC54A1D78C}">
      <dgm:prSet/>
      <dgm:spPr/>
      <dgm:t>
        <a:bodyPr/>
        <a:lstStyle/>
        <a:p>
          <a:endParaRPr lang="en-US"/>
        </a:p>
      </dgm:t>
    </dgm:pt>
    <dgm:pt modelId="{74519E71-1BC8-4666-BD9F-C06C7AA9561D}" type="sibTrans" cxnId="{E80264BD-AA2D-4173-BFDF-86BC54A1D78C}">
      <dgm:prSet/>
      <dgm:spPr/>
      <dgm:t>
        <a:bodyPr/>
        <a:lstStyle/>
        <a:p>
          <a:endParaRPr lang="en-US"/>
        </a:p>
      </dgm:t>
    </dgm:pt>
    <dgm:pt modelId="{0336138A-F520-4287-B653-89B2297C7E09}">
      <dgm:prSet/>
      <dgm:spPr/>
      <dgm:t>
        <a:bodyPr/>
        <a:lstStyle/>
        <a:p>
          <a:r>
            <a:rPr lang="en-US" dirty="0"/>
            <a:t>Translating signs into equivalent English sentence.</a:t>
          </a:r>
        </a:p>
      </dgm:t>
    </dgm:pt>
    <dgm:pt modelId="{42EBDE84-0142-4B52-B822-AE96B292B280}" type="parTrans" cxnId="{EA0A6006-0ABA-4A9C-A8CC-EF2B9A9CE683}">
      <dgm:prSet/>
      <dgm:spPr/>
      <dgm:t>
        <a:bodyPr/>
        <a:lstStyle/>
        <a:p>
          <a:endParaRPr lang="en-US"/>
        </a:p>
      </dgm:t>
    </dgm:pt>
    <dgm:pt modelId="{64123849-1B20-47A2-976E-CB6FADD75B01}" type="sibTrans" cxnId="{EA0A6006-0ABA-4A9C-A8CC-EF2B9A9CE683}">
      <dgm:prSet/>
      <dgm:spPr/>
      <dgm:t>
        <a:bodyPr/>
        <a:lstStyle/>
        <a:p>
          <a:endParaRPr lang="en-US"/>
        </a:p>
      </dgm:t>
    </dgm:pt>
    <dgm:pt modelId="{DD3E5B4C-2B7D-4ACD-AB4C-8FF880087FF6}">
      <dgm:prSet/>
      <dgm:spPr/>
      <dgm:t>
        <a:bodyPr/>
        <a:lstStyle/>
        <a:p>
          <a:r>
            <a:rPr lang="en-US" dirty="0"/>
            <a:t>Abled person typing the English sentence for translation.</a:t>
          </a:r>
        </a:p>
      </dgm:t>
    </dgm:pt>
    <dgm:pt modelId="{6BDFF61C-9C09-4803-93E3-BD11FBAEF009}" type="parTrans" cxnId="{D0E576B7-1F9A-4F72-A4A3-6610AA3619B6}">
      <dgm:prSet/>
      <dgm:spPr/>
      <dgm:t>
        <a:bodyPr/>
        <a:lstStyle/>
        <a:p>
          <a:endParaRPr lang="en-US"/>
        </a:p>
      </dgm:t>
    </dgm:pt>
    <dgm:pt modelId="{2E840922-7DC4-467F-BB7B-6AD3B71D03DA}" type="sibTrans" cxnId="{D0E576B7-1F9A-4F72-A4A3-6610AA3619B6}">
      <dgm:prSet/>
      <dgm:spPr/>
      <dgm:t>
        <a:bodyPr/>
        <a:lstStyle/>
        <a:p>
          <a:endParaRPr lang="en-US"/>
        </a:p>
      </dgm:t>
    </dgm:pt>
    <dgm:pt modelId="{B2B69770-104D-4F7A-96A5-821C9C64B854}">
      <dgm:prSet/>
      <dgm:spPr/>
      <dgm:t>
        <a:bodyPr/>
        <a:lstStyle/>
        <a:p>
          <a:r>
            <a:rPr lang="en-US" dirty="0"/>
            <a:t>English sentence converted into corresponding signs and displayed on screen.</a:t>
          </a:r>
        </a:p>
      </dgm:t>
    </dgm:pt>
    <dgm:pt modelId="{DCE080BB-47F3-490C-BD53-0D67F1709CFB}" type="parTrans" cxnId="{CA77C983-F2B7-44F1-B58E-1C6DFE230D1A}">
      <dgm:prSet/>
      <dgm:spPr/>
      <dgm:t>
        <a:bodyPr/>
        <a:lstStyle/>
        <a:p>
          <a:endParaRPr lang="en-US"/>
        </a:p>
      </dgm:t>
    </dgm:pt>
    <dgm:pt modelId="{39E34E46-7028-460B-9B8E-F39C0DC19ADC}" type="sibTrans" cxnId="{CA77C983-F2B7-44F1-B58E-1C6DFE230D1A}">
      <dgm:prSet/>
      <dgm:spPr/>
      <dgm:t>
        <a:bodyPr/>
        <a:lstStyle/>
        <a:p>
          <a:endParaRPr lang="en-US"/>
        </a:p>
      </dgm:t>
    </dgm:pt>
    <dgm:pt modelId="{DE407D29-CF5F-4C4E-949B-BC52AC0E6447}" type="pres">
      <dgm:prSet presAssocID="{3409005D-E49F-4E44-BC24-4C06443FB6E3}" presName="matrix" presStyleCnt="0">
        <dgm:presLayoutVars>
          <dgm:chMax val="1"/>
          <dgm:dir/>
          <dgm:resizeHandles val="exact"/>
        </dgm:presLayoutVars>
      </dgm:prSet>
      <dgm:spPr/>
    </dgm:pt>
    <dgm:pt modelId="{11FE92A4-712C-4B48-B30C-B05356E99697}" type="pres">
      <dgm:prSet presAssocID="{3409005D-E49F-4E44-BC24-4C06443FB6E3}" presName="diamond" presStyleLbl="bgShp" presStyleIdx="0" presStyleCnt="1"/>
      <dgm:spPr/>
    </dgm:pt>
    <dgm:pt modelId="{F6903068-2490-4547-902C-95D789EC9CE2}" type="pres">
      <dgm:prSet presAssocID="{3409005D-E49F-4E44-BC24-4C06443FB6E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0834A3D-AF8A-4F69-8748-7C6DEF7AA589}" type="pres">
      <dgm:prSet presAssocID="{3409005D-E49F-4E44-BC24-4C06443FB6E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6B37AE7-AF3F-451C-ADF3-8CF4DAD4B27C}" type="pres">
      <dgm:prSet presAssocID="{3409005D-E49F-4E44-BC24-4C06443FB6E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EDE5CAE-B5EF-49B7-B365-AB710DCD9C78}" type="pres">
      <dgm:prSet presAssocID="{3409005D-E49F-4E44-BC24-4C06443FB6E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A0A6006-0ABA-4A9C-A8CC-EF2B9A9CE683}" srcId="{3409005D-E49F-4E44-BC24-4C06443FB6E3}" destId="{0336138A-F520-4287-B653-89B2297C7E09}" srcOrd="1" destOrd="0" parTransId="{42EBDE84-0142-4B52-B822-AE96B292B280}" sibTransId="{64123849-1B20-47A2-976E-CB6FADD75B01}"/>
    <dgm:cxn modelId="{B04DD30F-92BF-4BA2-8627-3F32571C15FC}" type="presOf" srcId="{5ABB199D-8AA2-499C-AC3A-306734E98449}" destId="{F6903068-2490-4547-902C-95D789EC9CE2}" srcOrd="0" destOrd="0" presId="urn:microsoft.com/office/officeart/2005/8/layout/matrix3"/>
    <dgm:cxn modelId="{789E6363-F293-41FA-A7BB-36DA5A877D56}" type="presOf" srcId="{B2B69770-104D-4F7A-96A5-821C9C64B854}" destId="{FEDE5CAE-B5EF-49B7-B365-AB710DCD9C78}" srcOrd="0" destOrd="0" presId="urn:microsoft.com/office/officeart/2005/8/layout/matrix3"/>
    <dgm:cxn modelId="{F9DB7864-7B09-4E45-B2C4-0D681D865E8C}" type="presOf" srcId="{0336138A-F520-4287-B653-89B2297C7E09}" destId="{30834A3D-AF8A-4F69-8748-7C6DEF7AA589}" srcOrd="0" destOrd="0" presId="urn:microsoft.com/office/officeart/2005/8/layout/matrix3"/>
    <dgm:cxn modelId="{64054C6C-87B2-4951-B123-197FD5965CE8}" type="presOf" srcId="{3409005D-E49F-4E44-BC24-4C06443FB6E3}" destId="{DE407D29-CF5F-4C4E-949B-BC52AC0E6447}" srcOrd="0" destOrd="0" presId="urn:microsoft.com/office/officeart/2005/8/layout/matrix3"/>
    <dgm:cxn modelId="{983E7654-5D75-4D9D-A5B9-C78F09E023C2}" type="presOf" srcId="{DD3E5B4C-2B7D-4ACD-AB4C-8FF880087FF6}" destId="{66B37AE7-AF3F-451C-ADF3-8CF4DAD4B27C}" srcOrd="0" destOrd="0" presId="urn:microsoft.com/office/officeart/2005/8/layout/matrix3"/>
    <dgm:cxn modelId="{CA77C983-F2B7-44F1-B58E-1C6DFE230D1A}" srcId="{3409005D-E49F-4E44-BC24-4C06443FB6E3}" destId="{B2B69770-104D-4F7A-96A5-821C9C64B854}" srcOrd="3" destOrd="0" parTransId="{DCE080BB-47F3-490C-BD53-0D67F1709CFB}" sibTransId="{39E34E46-7028-460B-9B8E-F39C0DC19ADC}"/>
    <dgm:cxn modelId="{D0E576B7-1F9A-4F72-A4A3-6610AA3619B6}" srcId="{3409005D-E49F-4E44-BC24-4C06443FB6E3}" destId="{DD3E5B4C-2B7D-4ACD-AB4C-8FF880087FF6}" srcOrd="2" destOrd="0" parTransId="{6BDFF61C-9C09-4803-93E3-BD11FBAEF009}" sibTransId="{2E840922-7DC4-467F-BB7B-6AD3B71D03DA}"/>
    <dgm:cxn modelId="{E80264BD-AA2D-4173-BFDF-86BC54A1D78C}" srcId="{3409005D-E49F-4E44-BC24-4C06443FB6E3}" destId="{5ABB199D-8AA2-499C-AC3A-306734E98449}" srcOrd="0" destOrd="0" parTransId="{7E86761A-1F46-4FAF-8F68-0930CAF73ED2}" sibTransId="{74519E71-1BC8-4666-BD9F-C06C7AA9561D}"/>
    <dgm:cxn modelId="{A966043B-E712-4661-9A8B-91B446CC3F07}" type="presParOf" srcId="{DE407D29-CF5F-4C4E-949B-BC52AC0E6447}" destId="{11FE92A4-712C-4B48-B30C-B05356E99697}" srcOrd="0" destOrd="0" presId="urn:microsoft.com/office/officeart/2005/8/layout/matrix3"/>
    <dgm:cxn modelId="{7225EE42-AF50-409C-B42B-6D29923CF3CD}" type="presParOf" srcId="{DE407D29-CF5F-4C4E-949B-BC52AC0E6447}" destId="{F6903068-2490-4547-902C-95D789EC9CE2}" srcOrd="1" destOrd="0" presId="urn:microsoft.com/office/officeart/2005/8/layout/matrix3"/>
    <dgm:cxn modelId="{27A9BE58-F24D-46C0-95E7-3665A469EF86}" type="presParOf" srcId="{DE407D29-CF5F-4C4E-949B-BC52AC0E6447}" destId="{30834A3D-AF8A-4F69-8748-7C6DEF7AA589}" srcOrd="2" destOrd="0" presId="urn:microsoft.com/office/officeart/2005/8/layout/matrix3"/>
    <dgm:cxn modelId="{54FF013F-D6B2-4AAB-AAE3-839F001F12B9}" type="presParOf" srcId="{DE407D29-CF5F-4C4E-949B-BC52AC0E6447}" destId="{66B37AE7-AF3F-451C-ADF3-8CF4DAD4B27C}" srcOrd="3" destOrd="0" presId="urn:microsoft.com/office/officeart/2005/8/layout/matrix3"/>
    <dgm:cxn modelId="{24D447C4-E02C-4DCB-8A78-D12CD6A4CA63}" type="presParOf" srcId="{DE407D29-CF5F-4C4E-949B-BC52AC0E6447}" destId="{FEDE5CAE-B5EF-49B7-B365-AB710DCD9C7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1F3C8-137D-40E2-A28A-7ADF16E155F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B0ADC0B-525D-4C53-970F-3B6E0DCA983B}">
      <dgm:prSet/>
      <dgm:spPr/>
      <dgm:t>
        <a:bodyPr/>
        <a:lstStyle/>
        <a:p>
          <a:r>
            <a:rPr lang="en-US"/>
            <a:t>Augmented reality app that converts sign to speech and vice versa.</a:t>
          </a:r>
        </a:p>
      </dgm:t>
    </dgm:pt>
    <dgm:pt modelId="{0ABD0F3C-AA9B-47E6-9A1F-5FDC54E4BDA5}" type="parTrans" cxnId="{EEAC9390-FF8D-4C2D-855C-BFBA140235A8}">
      <dgm:prSet/>
      <dgm:spPr/>
      <dgm:t>
        <a:bodyPr/>
        <a:lstStyle/>
        <a:p>
          <a:endParaRPr lang="en-US"/>
        </a:p>
      </dgm:t>
    </dgm:pt>
    <dgm:pt modelId="{33C83D84-5C1C-440C-8A1C-BE085B812F3A}" type="sibTrans" cxnId="{EEAC9390-FF8D-4C2D-855C-BFBA140235A8}">
      <dgm:prSet/>
      <dgm:spPr/>
      <dgm:t>
        <a:bodyPr/>
        <a:lstStyle/>
        <a:p>
          <a:endParaRPr lang="en-US"/>
        </a:p>
      </dgm:t>
    </dgm:pt>
    <dgm:pt modelId="{7573A385-BDAD-4DDC-BEC1-96110382053A}">
      <dgm:prSet/>
      <dgm:spPr/>
      <dgm:t>
        <a:bodyPr/>
        <a:lstStyle/>
        <a:p>
          <a:r>
            <a:rPr lang="en-US"/>
            <a:t>Not publicly available.</a:t>
          </a:r>
        </a:p>
      </dgm:t>
    </dgm:pt>
    <dgm:pt modelId="{C1C06D86-93EC-41E6-BD09-335EFD968D6A}" type="parTrans" cxnId="{A29EBB4B-AE8B-4279-A490-4BB6E6CAD6AE}">
      <dgm:prSet/>
      <dgm:spPr/>
      <dgm:t>
        <a:bodyPr/>
        <a:lstStyle/>
        <a:p>
          <a:endParaRPr lang="en-US"/>
        </a:p>
      </dgm:t>
    </dgm:pt>
    <dgm:pt modelId="{1AA3B57F-9CD1-48FB-8792-CBEF8773DEDD}" type="sibTrans" cxnId="{A29EBB4B-AE8B-4279-A490-4BB6E6CAD6AE}">
      <dgm:prSet/>
      <dgm:spPr/>
      <dgm:t>
        <a:bodyPr/>
        <a:lstStyle/>
        <a:p>
          <a:endParaRPr lang="en-US"/>
        </a:p>
      </dgm:t>
    </dgm:pt>
    <dgm:pt modelId="{A226A4DB-FD40-4BAD-AA6C-6A29ACB77594}">
      <dgm:prSet/>
      <dgm:spPr/>
      <dgm:t>
        <a:bodyPr/>
        <a:lstStyle/>
        <a:p>
          <a:r>
            <a:rPr lang="en-US"/>
            <a:t>Only makes doctors appointments.</a:t>
          </a:r>
        </a:p>
      </dgm:t>
    </dgm:pt>
    <dgm:pt modelId="{3B3107F0-80F5-4776-8291-CDFC89AB1548}" type="parTrans" cxnId="{8DDCC406-5530-4E46-8E60-B4A60D570F02}">
      <dgm:prSet/>
      <dgm:spPr/>
      <dgm:t>
        <a:bodyPr/>
        <a:lstStyle/>
        <a:p>
          <a:endParaRPr lang="en-US"/>
        </a:p>
      </dgm:t>
    </dgm:pt>
    <dgm:pt modelId="{63F2E0BB-AC86-4A75-96C0-A6716147D35F}" type="sibTrans" cxnId="{8DDCC406-5530-4E46-8E60-B4A60D570F02}">
      <dgm:prSet/>
      <dgm:spPr/>
      <dgm:t>
        <a:bodyPr/>
        <a:lstStyle/>
        <a:p>
          <a:endParaRPr lang="en-US"/>
        </a:p>
      </dgm:t>
    </dgm:pt>
    <dgm:pt modelId="{11E23E44-82F7-4F3F-8940-05BCE892F82B}">
      <dgm:prSet/>
      <dgm:spPr/>
      <dgm:t>
        <a:bodyPr/>
        <a:lstStyle/>
        <a:p>
          <a:r>
            <a:rPr lang="en-US"/>
            <a:t>KinTrans</a:t>
          </a:r>
        </a:p>
      </dgm:t>
    </dgm:pt>
    <dgm:pt modelId="{49899C4B-7754-4E51-BE0C-988D15D6518E}" type="parTrans" cxnId="{B5CFD88F-0C33-4D32-B0CE-94018F25D988}">
      <dgm:prSet/>
      <dgm:spPr/>
      <dgm:t>
        <a:bodyPr/>
        <a:lstStyle/>
        <a:p>
          <a:endParaRPr lang="en-US"/>
        </a:p>
      </dgm:t>
    </dgm:pt>
    <dgm:pt modelId="{44B8FF95-1D99-4E1A-BD74-7C532F146A52}" type="sibTrans" cxnId="{B5CFD88F-0C33-4D32-B0CE-94018F25D988}">
      <dgm:prSet/>
      <dgm:spPr/>
      <dgm:t>
        <a:bodyPr/>
        <a:lstStyle/>
        <a:p>
          <a:endParaRPr lang="en-US"/>
        </a:p>
      </dgm:t>
    </dgm:pt>
    <dgm:pt modelId="{D3FBC785-2B62-4662-AA16-B9358A95D1E5}">
      <dgm:prSet/>
      <dgm:spPr/>
      <dgm:t>
        <a:bodyPr/>
        <a:lstStyle/>
        <a:p>
          <a:r>
            <a:rPr lang="en-US"/>
            <a:t>Uses stationed camera for recognition.</a:t>
          </a:r>
        </a:p>
      </dgm:t>
    </dgm:pt>
    <dgm:pt modelId="{421F46AD-D65F-4CEC-BB34-EB639310EE9F}" type="parTrans" cxnId="{0E8269BA-3FC8-44B9-8C7F-1578CCCB86FD}">
      <dgm:prSet/>
      <dgm:spPr/>
      <dgm:t>
        <a:bodyPr/>
        <a:lstStyle/>
        <a:p>
          <a:endParaRPr lang="en-US"/>
        </a:p>
      </dgm:t>
    </dgm:pt>
    <dgm:pt modelId="{535E49A4-2B63-4C23-872B-7A0B0EB93EFA}" type="sibTrans" cxnId="{0E8269BA-3FC8-44B9-8C7F-1578CCCB86FD}">
      <dgm:prSet/>
      <dgm:spPr/>
      <dgm:t>
        <a:bodyPr/>
        <a:lstStyle/>
        <a:p>
          <a:endParaRPr lang="en-US"/>
        </a:p>
      </dgm:t>
    </dgm:pt>
    <dgm:pt modelId="{754E1C3B-029D-488D-A462-743200C6294C}">
      <dgm:prSet/>
      <dgm:spPr/>
      <dgm:t>
        <a:bodyPr/>
        <a:lstStyle/>
        <a:p>
          <a:r>
            <a:rPr lang="en-IE"/>
            <a:t>SignAll</a:t>
          </a:r>
          <a:endParaRPr lang="en-US"/>
        </a:p>
      </dgm:t>
    </dgm:pt>
    <dgm:pt modelId="{44D04D91-C89E-430A-9060-450414B8E51F}" type="parTrans" cxnId="{6B5938B3-C1C0-4194-9FFA-2D9229FA1F31}">
      <dgm:prSet/>
      <dgm:spPr/>
      <dgm:t>
        <a:bodyPr/>
        <a:lstStyle/>
        <a:p>
          <a:endParaRPr lang="en-US"/>
        </a:p>
      </dgm:t>
    </dgm:pt>
    <dgm:pt modelId="{91EB4031-CA2D-4360-BE0C-5FD5539FC56B}" type="sibTrans" cxnId="{6B5938B3-C1C0-4194-9FFA-2D9229FA1F31}">
      <dgm:prSet/>
      <dgm:spPr/>
      <dgm:t>
        <a:bodyPr/>
        <a:lstStyle/>
        <a:p>
          <a:endParaRPr lang="en-US"/>
        </a:p>
      </dgm:t>
    </dgm:pt>
    <dgm:pt modelId="{ABF06CAF-F1C7-4829-876F-969D4D857DED}">
      <dgm:prSet/>
      <dgm:spPr/>
      <dgm:t>
        <a:bodyPr/>
        <a:lstStyle/>
        <a:p>
          <a:r>
            <a:rPr lang="en-IE"/>
            <a:t>Uses 4 cameras and installed in a booth.</a:t>
          </a:r>
          <a:endParaRPr lang="en-US"/>
        </a:p>
      </dgm:t>
    </dgm:pt>
    <dgm:pt modelId="{817CA1BF-4CE7-4A34-8747-A424EA98FEC9}" type="parTrans" cxnId="{FE367CDE-0EBD-4738-9AFE-8B2C61E20271}">
      <dgm:prSet/>
      <dgm:spPr/>
      <dgm:t>
        <a:bodyPr/>
        <a:lstStyle/>
        <a:p>
          <a:endParaRPr lang="en-US"/>
        </a:p>
      </dgm:t>
    </dgm:pt>
    <dgm:pt modelId="{49A5A5D6-660B-43B9-ABDC-3CFF183ECF54}" type="sibTrans" cxnId="{FE367CDE-0EBD-4738-9AFE-8B2C61E20271}">
      <dgm:prSet/>
      <dgm:spPr/>
      <dgm:t>
        <a:bodyPr/>
        <a:lstStyle/>
        <a:p>
          <a:endParaRPr lang="en-US"/>
        </a:p>
      </dgm:t>
    </dgm:pt>
    <dgm:pt modelId="{61DED668-A4D9-47C6-A0B4-4495B7470F1E}" type="pres">
      <dgm:prSet presAssocID="{B471F3C8-137D-40E2-A28A-7ADF16E155F8}" presName="linear" presStyleCnt="0">
        <dgm:presLayoutVars>
          <dgm:dir/>
          <dgm:animLvl val="lvl"/>
          <dgm:resizeHandles val="exact"/>
        </dgm:presLayoutVars>
      </dgm:prSet>
      <dgm:spPr/>
    </dgm:pt>
    <dgm:pt modelId="{7DBA8065-6EBE-45DA-98A9-EF916120018C}" type="pres">
      <dgm:prSet presAssocID="{CB0ADC0B-525D-4C53-970F-3B6E0DCA983B}" presName="parentLin" presStyleCnt="0"/>
      <dgm:spPr/>
    </dgm:pt>
    <dgm:pt modelId="{1B217526-F2FD-4945-9616-A7A6EA1AD685}" type="pres">
      <dgm:prSet presAssocID="{CB0ADC0B-525D-4C53-970F-3B6E0DCA983B}" presName="parentLeftMargin" presStyleLbl="node1" presStyleIdx="0" presStyleCnt="3"/>
      <dgm:spPr/>
    </dgm:pt>
    <dgm:pt modelId="{823C9856-25D5-4B1D-A4EE-F4AA0D8EC42E}" type="pres">
      <dgm:prSet presAssocID="{CB0ADC0B-525D-4C53-970F-3B6E0DCA98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022EA57-B08E-40B1-B18F-C8500AA42800}" type="pres">
      <dgm:prSet presAssocID="{CB0ADC0B-525D-4C53-970F-3B6E0DCA983B}" presName="negativeSpace" presStyleCnt="0"/>
      <dgm:spPr/>
    </dgm:pt>
    <dgm:pt modelId="{70DE5C1F-CD24-4323-9DA1-2F4733A43EF2}" type="pres">
      <dgm:prSet presAssocID="{CB0ADC0B-525D-4C53-970F-3B6E0DCA983B}" presName="childText" presStyleLbl="conFgAcc1" presStyleIdx="0" presStyleCnt="3">
        <dgm:presLayoutVars>
          <dgm:bulletEnabled val="1"/>
        </dgm:presLayoutVars>
      </dgm:prSet>
      <dgm:spPr/>
    </dgm:pt>
    <dgm:pt modelId="{7ADCF612-D16D-42F9-A881-19CAD024860B}" type="pres">
      <dgm:prSet presAssocID="{33C83D84-5C1C-440C-8A1C-BE085B812F3A}" presName="spaceBetweenRectangles" presStyleCnt="0"/>
      <dgm:spPr/>
    </dgm:pt>
    <dgm:pt modelId="{1257ED87-7E97-48D4-A9C9-554F90DB7984}" type="pres">
      <dgm:prSet presAssocID="{11E23E44-82F7-4F3F-8940-05BCE892F82B}" presName="parentLin" presStyleCnt="0"/>
      <dgm:spPr/>
    </dgm:pt>
    <dgm:pt modelId="{67AA6D45-D781-45FD-A6A6-2D0D865E10DD}" type="pres">
      <dgm:prSet presAssocID="{11E23E44-82F7-4F3F-8940-05BCE892F82B}" presName="parentLeftMargin" presStyleLbl="node1" presStyleIdx="0" presStyleCnt="3"/>
      <dgm:spPr/>
    </dgm:pt>
    <dgm:pt modelId="{8983E66D-C7B5-489F-9E5D-835EFA7A05B8}" type="pres">
      <dgm:prSet presAssocID="{11E23E44-82F7-4F3F-8940-05BCE892F82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D9EC47D-6CB2-4F53-BF12-150236196D8F}" type="pres">
      <dgm:prSet presAssocID="{11E23E44-82F7-4F3F-8940-05BCE892F82B}" presName="negativeSpace" presStyleCnt="0"/>
      <dgm:spPr/>
    </dgm:pt>
    <dgm:pt modelId="{CE5889DA-72B8-420B-9FEE-8F673CEDE76F}" type="pres">
      <dgm:prSet presAssocID="{11E23E44-82F7-4F3F-8940-05BCE892F82B}" presName="childText" presStyleLbl="conFgAcc1" presStyleIdx="1" presStyleCnt="3">
        <dgm:presLayoutVars>
          <dgm:bulletEnabled val="1"/>
        </dgm:presLayoutVars>
      </dgm:prSet>
      <dgm:spPr/>
    </dgm:pt>
    <dgm:pt modelId="{A23D5E27-FFF2-4695-95A0-F0DFF31F0B12}" type="pres">
      <dgm:prSet presAssocID="{44B8FF95-1D99-4E1A-BD74-7C532F146A52}" presName="spaceBetweenRectangles" presStyleCnt="0"/>
      <dgm:spPr/>
    </dgm:pt>
    <dgm:pt modelId="{71681AB4-05E3-41CA-944C-35E343291E36}" type="pres">
      <dgm:prSet presAssocID="{754E1C3B-029D-488D-A462-743200C6294C}" presName="parentLin" presStyleCnt="0"/>
      <dgm:spPr/>
    </dgm:pt>
    <dgm:pt modelId="{1EEA18F3-BC7F-496A-9910-D4D786DCEC0F}" type="pres">
      <dgm:prSet presAssocID="{754E1C3B-029D-488D-A462-743200C6294C}" presName="parentLeftMargin" presStyleLbl="node1" presStyleIdx="1" presStyleCnt="3"/>
      <dgm:spPr/>
    </dgm:pt>
    <dgm:pt modelId="{0295116E-4729-47A4-9EA8-7A0DCF3E6553}" type="pres">
      <dgm:prSet presAssocID="{754E1C3B-029D-488D-A462-743200C6294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F3E8BC1-3BDA-48F3-A7C0-BEC443B8ACC9}" type="pres">
      <dgm:prSet presAssocID="{754E1C3B-029D-488D-A462-743200C6294C}" presName="negativeSpace" presStyleCnt="0"/>
      <dgm:spPr/>
    </dgm:pt>
    <dgm:pt modelId="{6172768B-0405-45B9-ACA7-DA67F4A9049F}" type="pres">
      <dgm:prSet presAssocID="{754E1C3B-029D-488D-A462-743200C6294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DDCC406-5530-4E46-8E60-B4A60D570F02}" srcId="{CB0ADC0B-525D-4C53-970F-3B6E0DCA983B}" destId="{A226A4DB-FD40-4BAD-AA6C-6A29ACB77594}" srcOrd="1" destOrd="0" parTransId="{3B3107F0-80F5-4776-8291-CDFC89AB1548}" sibTransId="{63F2E0BB-AC86-4A75-96C0-A6716147D35F}"/>
    <dgm:cxn modelId="{DEE23C12-B39C-4BB7-80CB-A640596E2108}" type="presOf" srcId="{11E23E44-82F7-4F3F-8940-05BCE892F82B}" destId="{67AA6D45-D781-45FD-A6A6-2D0D865E10DD}" srcOrd="0" destOrd="0" presId="urn:microsoft.com/office/officeart/2005/8/layout/list1"/>
    <dgm:cxn modelId="{71F5C441-F6D1-49C0-AACB-6FD631D4EFBA}" type="presOf" srcId="{754E1C3B-029D-488D-A462-743200C6294C}" destId="{0295116E-4729-47A4-9EA8-7A0DCF3E6553}" srcOrd="1" destOrd="0" presId="urn:microsoft.com/office/officeart/2005/8/layout/list1"/>
    <dgm:cxn modelId="{B93E8344-B421-48F7-8F61-D6BEE078CD54}" type="presOf" srcId="{B471F3C8-137D-40E2-A28A-7ADF16E155F8}" destId="{61DED668-A4D9-47C6-A0B4-4495B7470F1E}" srcOrd="0" destOrd="0" presId="urn:microsoft.com/office/officeart/2005/8/layout/list1"/>
    <dgm:cxn modelId="{A29EBB4B-AE8B-4279-A490-4BB6E6CAD6AE}" srcId="{CB0ADC0B-525D-4C53-970F-3B6E0DCA983B}" destId="{7573A385-BDAD-4DDC-BEC1-96110382053A}" srcOrd="0" destOrd="0" parTransId="{C1C06D86-93EC-41E6-BD09-335EFD968D6A}" sibTransId="{1AA3B57F-9CD1-48FB-8792-CBEF8773DEDD}"/>
    <dgm:cxn modelId="{7B072B6E-453D-40F7-8B23-BD497D2DDCD1}" type="presOf" srcId="{CB0ADC0B-525D-4C53-970F-3B6E0DCA983B}" destId="{823C9856-25D5-4B1D-A4EE-F4AA0D8EC42E}" srcOrd="1" destOrd="0" presId="urn:microsoft.com/office/officeart/2005/8/layout/list1"/>
    <dgm:cxn modelId="{2FA9A170-9D36-4EF7-A02C-872F8D3537B8}" type="presOf" srcId="{754E1C3B-029D-488D-A462-743200C6294C}" destId="{1EEA18F3-BC7F-496A-9910-D4D786DCEC0F}" srcOrd="0" destOrd="0" presId="urn:microsoft.com/office/officeart/2005/8/layout/list1"/>
    <dgm:cxn modelId="{B5CFD88F-0C33-4D32-B0CE-94018F25D988}" srcId="{B471F3C8-137D-40E2-A28A-7ADF16E155F8}" destId="{11E23E44-82F7-4F3F-8940-05BCE892F82B}" srcOrd="1" destOrd="0" parTransId="{49899C4B-7754-4E51-BE0C-988D15D6518E}" sibTransId="{44B8FF95-1D99-4E1A-BD74-7C532F146A52}"/>
    <dgm:cxn modelId="{EEAC9390-FF8D-4C2D-855C-BFBA140235A8}" srcId="{B471F3C8-137D-40E2-A28A-7ADF16E155F8}" destId="{CB0ADC0B-525D-4C53-970F-3B6E0DCA983B}" srcOrd="0" destOrd="0" parTransId="{0ABD0F3C-AA9B-47E6-9A1F-5FDC54E4BDA5}" sibTransId="{33C83D84-5C1C-440C-8A1C-BE085B812F3A}"/>
    <dgm:cxn modelId="{1493D5A7-D055-4899-8945-F56308FD8615}" type="presOf" srcId="{A226A4DB-FD40-4BAD-AA6C-6A29ACB77594}" destId="{70DE5C1F-CD24-4323-9DA1-2F4733A43EF2}" srcOrd="0" destOrd="1" presId="urn:microsoft.com/office/officeart/2005/8/layout/list1"/>
    <dgm:cxn modelId="{477C6EAD-2037-44EA-95F0-BC25AB854EC9}" type="presOf" srcId="{ABF06CAF-F1C7-4829-876F-969D4D857DED}" destId="{6172768B-0405-45B9-ACA7-DA67F4A9049F}" srcOrd="0" destOrd="0" presId="urn:microsoft.com/office/officeart/2005/8/layout/list1"/>
    <dgm:cxn modelId="{6B5938B3-C1C0-4194-9FFA-2D9229FA1F31}" srcId="{B471F3C8-137D-40E2-A28A-7ADF16E155F8}" destId="{754E1C3B-029D-488D-A462-743200C6294C}" srcOrd="2" destOrd="0" parTransId="{44D04D91-C89E-430A-9060-450414B8E51F}" sibTransId="{91EB4031-CA2D-4360-BE0C-5FD5539FC56B}"/>
    <dgm:cxn modelId="{152B92B8-32DA-49F6-834E-A340B1B59CB3}" type="presOf" srcId="{D3FBC785-2B62-4662-AA16-B9358A95D1E5}" destId="{CE5889DA-72B8-420B-9FEE-8F673CEDE76F}" srcOrd="0" destOrd="0" presId="urn:microsoft.com/office/officeart/2005/8/layout/list1"/>
    <dgm:cxn modelId="{0E8269BA-3FC8-44B9-8C7F-1578CCCB86FD}" srcId="{11E23E44-82F7-4F3F-8940-05BCE892F82B}" destId="{D3FBC785-2B62-4662-AA16-B9358A95D1E5}" srcOrd="0" destOrd="0" parTransId="{421F46AD-D65F-4CEC-BB34-EB639310EE9F}" sibTransId="{535E49A4-2B63-4C23-872B-7A0B0EB93EFA}"/>
    <dgm:cxn modelId="{9907DCBE-B8FE-4270-B6F3-4A950986773B}" type="presOf" srcId="{CB0ADC0B-525D-4C53-970F-3B6E0DCA983B}" destId="{1B217526-F2FD-4945-9616-A7A6EA1AD685}" srcOrd="0" destOrd="0" presId="urn:microsoft.com/office/officeart/2005/8/layout/list1"/>
    <dgm:cxn modelId="{FE367CDE-0EBD-4738-9AFE-8B2C61E20271}" srcId="{754E1C3B-029D-488D-A462-743200C6294C}" destId="{ABF06CAF-F1C7-4829-876F-969D4D857DED}" srcOrd="0" destOrd="0" parTransId="{817CA1BF-4CE7-4A34-8747-A424EA98FEC9}" sibTransId="{49A5A5D6-660B-43B9-ABDC-3CFF183ECF54}"/>
    <dgm:cxn modelId="{452FDDE8-FFD7-4755-AD43-F09D523CE950}" type="presOf" srcId="{11E23E44-82F7-4F3F-8940-05BCE892F82B}" destId="{8983E66D-C7B5-489F-9E5D-835EFA7A05B8}" srcOrd="1" destOrd="0" presId="urn:microsoft.com/office/officeart/2005/8/layout/list1"/>
    <dgm:cxn modelId="{1B14F0FC-CC21-4778-95B4-0CC05BD2F5C1}" type="presOf" srcId="{7573A385-BDAD-4DDC-BEC1-96110382053A}" destId="{70DE5C1F-CD24-4323-9DA1-2F4733A43EF2}" srcOrd="0" destOrd="0" presId="urn:microsoft.com/office/officeart/2005/8/layout/list1"/>
    <dgm:cxn modelId="{7B7C55B0-6F79-4BA9-A440-747044A1D9ED}" type="presParOf" srcId="{61DED668-A4D9-47C6-A0B4-4495B7470F1E}" destId="{7DBA8065-6EBE-45DA-98A9-EF916120018C}" srcOrd="0" destOrd="0" presId="urn:microsoft.com/office/officeart/2005/8/layout/list1"/>
    <dgm:cxn modelId="{7B15F5FA-85BB-4F67-A630-2D7EB3C5B2A7}" type="presParOf" srcId="{7DBA8065-6EBE-45DA-98A9-EF916120018C}" destId="{1B217526-F2FD-4945-9616-A7A6EA1AD685}" srcOrd="0" destOrd="0" presId="urn:microsoft.com/office/officeart/2005/8/layout/list1"/>
    <dgm:cxn modelId="{FF64C4A8-704A-425C-88D8-00D72FD5C5E3}" type="presParOf" srcId="{7DBA8065-6EBE-45DA-98A9-EF916120018C}" destId="{823C9856-25D5-4B1D-A4EE-F4AA0D8EC42E}" srcOrd="1" destOrd="0" presId="urn:microsoft.com/office/officeart/2005/8/layout/list1"/>
    <dgm:cxn modelId="{7C2A4D85-47C7-4560-94EB-346187E862D3}" type="presParOf" srcId="{61DED668-A4D9-47C6-A0B4-4495B7470F1E}" destId="{9022EA57-B08E-40B1-B18F-C8500AA42800}" srcOrd="1" destOrd="0" presId="urn:microsoft.com/office/officeart/2005/8/layout/list1"/>
    <dgm:cxn modelId="{20B1F3B1-C5F4-444E-83C2-7688FA0A46CF}" type="presParOf" srcId="{61DED668-A4D9-47C6-A0B4-4495B7470F1E}" destId="{70DE5C1F-CD24-4323-9DA1-2F4733A43EF2}" srcOrd="2" destOrd="0" presId="urn:microsoft.com/office/officeart/2005/8/layout/list1"/>
    <dgm:cxn modelId="{ED0B8AF4-4EA7-4941-A3EE-EF7A96013B0D}" type="presParOf" srcId="{61DED668-A4D9-47C6-A0B4-4495B7470F1E}" destId="{7ADCF612-D16D-42F9-A881-19CAD024860B}" srcOrd="3" destOrd="0" presId="urn:microsoft.com/office/officeart/2005/8/layout/list1"/>
    <dgm:cxn modelId="{19D6A726-96AA-4620-8FD1-914CBD752EDD}" type="presParOf" srcId="{61DED668-A4D9-47C6-A0B4-4495B7470F1E}" destId="{1257ED87-7E97-48D4-A9C9-554F90DB7984}" srcOrd="4" destOrd="0" presId="urn:microsoft.com/office/officeart/2005/8/layout/list1"/>
    <dgm:cxn modelId="{E35CFB3A-1034-426A-BA8B-853EB77DF093}" type="presParOf" srcId="{1257ED87-7E97-48D4-A9C9-554F90DB7984}" destId="{67AA6D45-D781-45FD-A6A6-2D0D865E10DD}" srcOrd="0" destOrd="0" presId="urn:microsoft.com/office/officeart/2005/8/layout/list1"/>
    <dgm:cxn modelId="{F8E19BBA-1548-4C7F-8B1A-D71769A1D89F}" type="presParOf" srcId="{1257ED87-7E97-48D4-A9C9-554F90DB7984}" destId="{8983E66D-C7B5-489F-9E5D-835EFA7A05B8}" srcOrd="1" destOrd="0" presId="urn:microsoft.com/office/officeart/2005/8/layout/list1"/>
    <dgm:cxn modelId="{A6F6CAC5-8916-445C-A2E9-C76A81BD63BC}" type="presParOf" srcId="{61DED668-A4D9-47C6-A0B4-4495B7470F1E}" destId="{4D9EC47D-6CB2-4F53-BF12-150236196D8F}" srcOrd="5" destOrd="0" presId="urn:microsoft.com/office/officeart/2005/8/layout/list1"/>
    <dgm:cxn modelId="{CA49095B-6FD4-4466-BCF0-9EC89D669822}" type="presParOf" srcId="{61DED668-A4D9-47C6-A0B4-4495B7470F1E}" destId="{CE5889DA-72B8-420B-9FEE-8F673CEDE76F}" srcOrd="6" destOrd="0" presId="urn:microsoft.com/office/officeart/2005/8/layout/list1"/>
    <dgm:cxn modelId="{3D476FE6-5874-4998-B4DE-8CC497237149}" type="presParOf" srcId="{61DED668-A4D9-47C6-A0B4-4495B7470F1E}" destId="{A23D5E27-FFF2-4695-95A0-F0DFF31F0B12}" srcOrd="7" destOrd="0" presId="urn:microsoft.com/office/officeart/2005/8/layout/list1"/>
    <dgm:cxn modelId="{A7346793-5080-4AB1-9E02-76E70037189E}" type="presParOf" srcId="{61DED668-A4D9-47C6-A0B4-4495B7470F1E}" destId="{71681AB4-05E3-41CA-944C-35E343291E36}" srcOrd="8" destOrd="0" presId="urn:microsoft.com/office/officeart/2005/8/layout/list1"/>
    <dgm:cxn modelId="{444F3A8D-8CC2-4BE7-957A-CDD65AD72179}" type="presParOf" srcId="{71681AB4-05E3-41CA-944C-35E343291E36}" destId="{1EEA18F3-BC7F-496A-9910-D4D786DCEC0F}" srcOrd="0" destOrd="0" presId="urn:microsoft.com/office/officeart/2005/8/layout/list1"/>
    <dgm:cxn modelId="{A8244A92-6E5F-4C75-8C58-289A5BBE2488}" type="presParOf" srcId="{71681AB4-05E3-41CA-944C-35E343291E36}" destId="{0295116E-4729-47A4-9EA8-7A0DCF3E6553}" srcOrd="1" destOrd="0" presId="urn:microsoft.com/office/officeart/2005/8/layout/list1"/>
    <dgm:cxn modelId="{47D70484-BB2A-4B23-B3FF-9022959D1830}" type="presParOf" srcId="{61DED668-A4D9-47C6-A0B4-4495B7470F1E}" destId="{4F3E8BC1-3BDA-48F3-A7C0-BEC443B8ACC9}" srcOrd="9" destOrd="0" presId="urn:microsoft.com/office/officeart/2005/8/layout/list1"/>
    <dgm:cxn modelId="{9FF91D08-BBA9-45B7-87F5-0DD0B8A43650}" type="presParOf" srcId="{61DED668-A4D9-47C6-A0B4-4495B7470F1E}" destId="{6172768B-0405-45B9-ACA7-DA67F4A9049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E92A4-712C-4B48-B30C-B05356E99697}">
      <dsp:nvSpPr>
        <dsp:cNvPr id="0" name=""/>
        <dsp:cNvSpPr/>
      </dsp:nvSpPr>
      <dsp:spPr>
        <a:xfrm>
          <a:off x="254616" y="0"/>
          <a:ext cx="4751614" cy="4751614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903068-2490-4547-902C-95D789EC9CE2}">
      <dsp:nvSpPr>
        <dsp:cNvPr id="0" name=""/>
        <dsp:cNvSpPr/>
      </dsp:nvSpPr>
      <dsp:spPr>
        <a:xfrm>
          <a:off x="706019" y="451403"/>
          <a:ext cx="1853129" cy="185312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Detects the sign performed by deaf person through camera</a:t>
          </a:r>
        </a:p>
      </dsp:txBody>
      <dsp:txXfrm>
        <a:off x="796481" y="541865"/>
        <a:ext cx="1672205" cy="1672205"/>
      </dsp:txXfrm>
    </dsp:sp>
    <dsp:sp modelId="{30834A3D-AF8A-4F69-8748-7C6DEF7AA589}">
      <dsp:nvSpPr>
        <dsp:cNvPr id="0" name=""/>
        <dsp:cNvSpPr/>
      </dsp:nvSpPr>
      <dsp:spPr>
        <a:xfrm>
          <a:off x="2701697" y="451403"/>
          <a:ext cx="1853129" cy="185312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Translating signs into equivalent English sentence.</a:t>
          </a:r>
        </a:p>
      </dsp:txBody>
      <dsp:txXfrm>
        <a:off x="2792159" y="541865"/>
        <a:ext cx="1672205" cy="1672205"/>
      </dsp:txXfrm>
    </dsp:sp>
    <dsp:sp modelId="{66B37AE7-AF3F-451C-ADF3-8CF4DAD4B27C}">
      <dsp:nvSpPr>
        <dsp:cNvPr id="0" name=""/>
        <dsp:cNvSpPr/>
      </dsp:nvSpPr>
      <dsp:spPr>
        <a:xfrm>
          <a:off x="706019" y="2447081"/>
          <a:ext cx="1853129" cy="185312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Abled person typing the English sentence for translation.</a:t>
          </a:r>
        </a:p>
      </dsp:txBody>
      <dsp:txXfrm>
        <a:off x="796481" y="2537543"/>
        <a:ext cx="1672205" cy="1672205"/>
      </dsp:txXfrm>
    </dsp:sp>
    <dsp:sp modelId="{FEDE5CAE-B5EF-49B7-B365-AB710DCD9C78}">
      <dsp:nvSpPr>
        <dsp:cNvPr id="0" name=""/>
        <dsp:cNvSpPr/>
      </dsp:nvSpPr>
      <dsp:spPr>
        <a:xfrm>
          <a:off x="2701697" y="2447081"/>
          <a:ext cx="1853129" cy="185312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English sentence converted into corresponding signs and displayed on screen.</a:t>
          </a:r>
        </a:p>
      </dsp:txBody>
      <dsp:txXfrm>
        <a:off x="2792159" y="2537543"/>
        <a:ext cx="1672205" cy="1672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E5C1F-CD24-4323-9DA1-2F4733A43EF2}">
      <dsp:nvSpPr>
        <dsp:cNvPr id="0" name=""/>
        <dsp:cNvSpPr/>
      </dsp:nvSpPr>
      <dsp:spPr>
        <a:xfrm>
          <a:off x="0" y="741938"/>
          <a:ext cx="105156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Not publicly available.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Only makes doctors appointments.</a:t>
          </a:r>
        </a:p>
      </dsp:txBody>
      <dsp:txXfrm>
        <a:off x="0" y="741938"/>
        <a:ext cx="10515600" cy="932400"/>
      </dsp:txXfrm>
    </dsp:sp>
    <dsp:sp modelId="{823C9856-25D5-4B1D-A4EE-F4AA0D8EC42E}">
      <dsp:nvSpPr>
        <dsp:cNvPr id="0" name=""/>
        <dsp:cNvSpPr/>
      </dsp:nvSpPr>
      <dsp:spPr>
        <a:xfrm>
          <a:off x="525780" y="505778"/>
          <a:ext cx="7360920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Augmented reality app that converts sign to speech and vice versa.</a:t>
          </a:r>
        </a:p>
      </dsp:txBody>
      <dsp:txXfrm>
        <a:off x="548837" y="528835"/>
        <a:ext cx="7314806" cy="426206"/>
      </dsp:txXfrm>
    </dsp:sp>
    <dsp:sp modelId="{CE5889DA-72B8-420B-9FEE-8F673CEDE76F}">
      <dsp:nvSpPr>
        <dsp:cNvPr id="0" name=""/>
        <dsp:cNvSpPr/>
      </dsp:nvSpPr>
      <dsp:spPr>
        <a:xfrm>
          <a:off x="0" y="1996898"/>
          <a:ext cx="105156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933945"/>
              <a:satOff val="10618"/>
              <a:lumOff val="1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Uses stationed camera for recognition.</a:t>
          </a:r>
        </a:p>
      </dsp:txBody>
      <dsp:txXfrm>
        <a:off x="0" y="1996898"/>
        <a:ext cx="10515600" cy="667800"/>
      </dsp:txXfrm>
    </dsp:sp>
    <dsp:sp modelId="{8983E66D-C7B5-489F-9E5D-835EFA7A05B8}">
      <dsp:nvSpPr>
        <dsp:cNvPr id="0" name=""/>
        <dsp:cNvSpPr/>
      </dsp:nvSpPr>
      <dsp:spPr>
        <a:xfrm>
          <a:off x="525780" y="1760738"/>
          <a:ext cx="7360920" cy="472320"/>
        </a:xfrm>
        <a:prstGeom prst="roundRect">
          <a:avLst/>
        </a:prstGeom>
        <a:solidFill>
          <a:schemeClr val="accent5">
            <a:hueOff val="-3933945"/>
            <a:satOff val="10618"/>
            <a:lumOff val="1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KinTrans</a:t>
          </a:r>
        </a:p>
      </dsp:txBody>
      <dsp:txXfrm>
        <a:off x="548837" y="1783795"/>
        <a:ext cx="7314806" cy="426206"/>
      </dsp:txXfrm>
    </dsp:sp>
    <dsp:sp modelId="{6172768B-0405-45B9-ACA7-DA67F4A9049F}">
      <dsp:nvSpPr>
        <dsp:cNvPr id="0" name=""/>
        <dsp:cNvSpPr/>
      </dsp:nvSpPr>
      <dsp:spPr>
        <a:xfrm>
          <a:off x="0" y="2987258"/>
          <a:ext cx="105156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867891"/>
              <a:satOff val="21236"/>
              <a:lumOff val="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/>
            <a:t>Uses 4 cameras and installed in a booth.</a:t>
          </a:r>
          <a:endParaRPr lang="en-US" sz="1600" kern="1200"/>
        </a:p>
      </dsp:txBody>
      <dsp:txXfrm>
        <a:off x="0" y="2987258"/>
        <a:ext cx="10515600" cy="667800"/>
      </dsp:txXfrm>
    </dsp:sp>
    <dsp:sp modelId="{0295116E-4729-47A4-9EA8-7A0DCF3E6553}">
      <dsp:nvSpPr>
        <dsp:cNvPr id="0" name=""/>
        <dsp:cNvSpPr/>
      </dsp:nvSpPr>
      <dsp:spPr>
        <a:xfrm>
          <a:off x="525780" y="2751098"/>
          <a:ext cx="7360920" cy="472320"/>
        </a:xfrm>
        <a:prstGeom prst="roundRect">
          <a:avLst/>
        </a:prstGeom>
        <a:solidFill>
          <a:schemeClr val="accent5">
            <a:hueOff val="-7867891"/>
            <a:satOff val="21236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SignAll</a:t>
          </a:r>
          <a:endParaRPr lang="en-US" sz="1600" kern="1200"/>
        </a:p>
      </dsp:txBody>
      <dsp:txXfrm>
        <a:off x="548837" y="2774155"/>
        <a:ext cx="731480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CF28B-8A25-4739-B7BC-C2B4D601DFB1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033EF-0EC3-471B-A448-78437324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33EF-0EC3-471B-A448-7843732417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dataset focuses on these 27 key points in sign language recognition and production. Few of the key points are on face too. 11 for each hand and 5 for shoulder and arms.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33EF-0EC3-471B-A448-7843732417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06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BLEU(bilingual evaluation understudy) is an algorithm for evaluating the quality of text which has been machine-translated from one natural language to another.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33EF-0EC3-471B-A448-7843732417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0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1 model’s accuracy and the top-5 accuracy, which corresponds to the accuracy based on the five most likely responses presented by the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33EF-0EC3-471B-A448-7843732417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8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English-ASL gloss public datasets are small (&lt; 100,000 sentence pairs) and of poor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33EF-0EC3-471B-A448-7843732417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44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9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3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78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0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8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0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4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893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shu45/CharadesFY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slide" Target="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6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54">
            <a:extLst>
              <a:ext uri="{FF2B5EF4-FFF2-40B4-BE49-F238E27FC236}">
                <a16:creationId xmlns:a16="http://schemas.microsoft.com/office/drawing/2014/main" id="{D1801FC0-EFAC-4600-BD08-57F2DEB47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9F2CB711-6714-4706-A20C-5AD9209D5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6" r="1" b="10400"/>
          <a:stretch/>
        </p:blipFill>
        <p:spPr>
          <a:xfrm>
            <a:off x="2220741" y="1083962"/>
            <a:ext cx="9416906" cy="3190173"/>
          </a:xfrm>
          <a:custGeom>
            <a:avLst/>
            <a:gdLst/>
            <a:ahLst/>
            <a:cxnLst/>
            <a:rect l="l" t="t" r="r" b="b"/>
            <a:pathLst>
              <a:path w="9416906" h="3190173">
                <a:moveTo>
                  <a:pt x="8350352" y="0"/>
                </a:moveTo>
                <a:cubicBezTo>
                  <a:pt x="8328537" y="184217"/>
                  <a:pt x="8231580" y="203608"/>
                  <a:pt x="8178254" y="317532"/>
                </a:cubicBezTo>
                <a:cubicBezTo>
                  <a:pt x="8214613" y="327228"/>
                  <a:pt x="8246124" y="339347"/>
                  <a:pt x="8277635" y="344195"/>
                </a:cubicBezTo>
                <a:cubicBezTo>
                  <a:pt x="8401254" y="368434"/>
                  <a:pt x="8520026" y="431456"/>
                  <a:pt x="8631525" y="538107"/>
                </a:cubicBezTo>
                <a:cubicBezTo>
                  <a:pt x="8716362" y="618096"/>
                  <a:pt x="8808470" y="652031"/>
                  <a:pt x="8900578" y="656878"/>
                </a:cubicBezTo>
                <a:cubicBezTo>
                  <a:pt x="8946633" y="659303"/>
                  <a:pt x="8995111" y="661726"/>
                  <a:pt x="9036317" y="690814"/>
                </a:cubicBezTo>
                <a:cubicBezTo>
                  <a:pt x="9077523" y="719900"/>
                  <a:pt x="9157512" y="707781"/>
                  <a:pt x="9130850" y="865335"/>
                </a:cubicBezTo>
                <a:cubicBezTo>
                  <a:pt x="9235077" y="928356"/>
                  <a:pt x="9191447" y="1114997"/>
                  <a:pt x="9239925" y="1231344"/>
                </a:cubicBezTo>
                <a:cubicBezTo>
                  <a:pt x="9293251" y="1359811"/>
                  <a:pt x="9324762" y="1517366"/>
                  <a:pt x="9395055" y="1626441"/>
                </a:cubicBezTo>
                <a:cubicBezTo>
                  <a:pt x="9421718" y="1665224"/>
                  <a:pt x="9421718" y="1708854"/>
                  <a:pt x="9407174" y="1750060"/>
                </a:cubicBezTo>
                <a:cubicBezTo>
                  <a:pt x="9380512" y="1837321"/>
                  <a:pt x="9346577" y="1912462"/>
                  <a:pt x="9300523" y="1970636"/>
                </a:cubicBezTo>
                <a:cubicBezTo>
                  <a:pt x="9130850" y="2183939"/>
                  <a:pt x="8956328" y="2394819"/>
                  <a:pt x="8769687" y="2562069"/>
                </a:cubicBezTo>
                <a:cubicBezTo>
                  <a:pt x="8558808" y="2753557"/>
                  <a:pt x="8326113" y="2857785"/>
                  <a:pt x="8090994" y="2940198"/>
                </a:cubicBezTo>
                <a:cubicBezTo>
                  <a:pt x="7644996" y="3097752"/>
                  <a:pt x="7191726" y="3155926"/>
                  <a:pt x="6731183" y="3170469"/>
                </a:cubicBezTo>
                <a:cubicBezTo>
                  <a:pt x="6423348" y="3180165"/>
                  <a:pt x="6117936" y="3192284"/>
                  <a:pt x="5810100" y="3189860"/>
                </a:cubicBezTo>
                <a:cubicBezTo>
                  <a:pt x="5541047" y="3187437"/>
                  <a:pt x="5271993" y="3160773"/>
                  <a:pt x="5000516" y="3126839"/>
                </a:cubicBezTo>
                <a:cubicBezTo>
                  <a:pt x="4649050" y="3080784"/>
                  <a:pt x="3371651" y="2877176"/>
                  <a:pt x="2928078" y="2797187"/>
                </a:cubicBezTo>
                <a:cubicBezTo>
                  <a:pt x="2709926" y="2758405"/>
                  <a:pt x="1502821" y="2399667"/>
                  <a:pt x="1476157" y="2341493"/>
                </a:cubicBezTo>
                <a:cubicBezTo>
                  <a:pt x="1558571" y="2302711"/>
                  <a:pt x="1638559" y="2370580"/>
                  <a:pt x="1725820" y="2329374"/>
                </a:cubicBezTo>
                <a:cubicBezTo>
                  <a:pt x="1575538" y="2239689"/>
                  <a:pt x="1403440" y="2280896"/>
                  <a:pt x="1260430" y="2220298"/>
                </a:cubicBezTo>
                <a:cubicBezTo>
                  <a:pt x="1262854" y="2162124"/>
                  <a:pt x="1325875" y="2179092"/>
                  <a:pt x="1335571" y="2140310"/>
                </a:cubicBezTo>
                <a:cubicBezTo>
                  <a:pt x="1064094" y="2028809"/>
                  <a:pt x="761106" y="2033657"/>
                  <a:pt x="484781" y="1936701"/>
                </a:cubicBezTo>
                <a:cubicBezTo>
                  <a:pt x="736866" y="1897919"/>
                  <a:pt x="984105" y="1939125"/>
                  <a:pt x="1238615" y="1946397"/>
                </a:cubicBezTo>
                <a:cubicBezTo>
                  <a:pt x="1214376" y="1895494"/>
                  <a:pt x="1170746" y="1900343"/>
                  <a:pt x="1141659" y="1883374"/>
                </a:cubicBezTo>
                <a:cubicBezTo>
                  <a:pt x="1102876" y="1861560"/>
                  <a:pt x="1071365" y="1842169"/>
                  <a:pt x="1095604" y="1786419"/>
                </a:cubicBezTo>
                <a:cubicBezTo>
                  <a:pt x="1119843" y="1733093"/>
                  <a:pt x="1088333" y="1718550"/>
                  <a:pt x="1042278" y="1699159"/>
                </a:cubicBezTo>
                <a:cubicBezTo>
                  <a:pt x="925932" y="1645833"/>
                  <a:pt x="797464" y="1662800"/>
                  <a:pt x="676269" y="1645833"/>
                </a:cubicBezTo>
                <a:cubicBezTo>
                  <a:pt x="620519" y="1638561"/>
                  <a:pt x="530834" y="1650680"/>
                  <a:pt x="516291" y="1609474"/>
                </a:cubicBezTo>
                <a:cubicBezTo>
                  <a:pt x="465389" y="1476159"/>
                  <a:pt x="363585" y="1514942"/>
                  <a:pt x="269053" y="1507670"/>
                </a:cubicBezTo>
                <a:cubicBezTo>
                  <a:pt x="172097" y="1500398"/>
                  <a:pt x="152705" y="1439801"/>
                  <a:pt x="201184" y="1328301"/>
                </a:cubicBezTo>
                <a:cubicBezTo>
                  <a:pt x="150282" y="1274975"/>
                  <a:pt x="65445" y="1335572"/>
                  <a:pt x="0" y="1262855"/>
                </a:cubicBezTo>
                <a:cubicBezTo>
                  <a:pt x="504172" y="1226496"/>
                  <a:pt x="996224" y="1260431"/>
                  <a:pt x="1483429" y="1156203"/>
                </a:cubicBezTo>
                <a:cubicBezTo>
                  <a:pt x="1328300" y="1161050"/>
                  <a:pt x="1175593" y="1117421"/>
                  <a:pt x="1020463" y="1144083"/>
                </a:cubicBezTo>
                <a:cubicBezTo>
                  <a:pt x="996224" y="1148931"/>
                  <a:pt x="967138" y="1144083"/>
                  <a:pt x="942899" y="1139236"/>
                </a:cubicBezTo>
                <a:cubicBezTo>
                  <a:pt x="916235" y="1134388"/>
                  <a:pt x="891996" y="1124693"/>
                  <a:pt x="891996" y="1090757"/>
                </a:cubicBezTo>
                <a:cubicBezTo>
                  <a:pt x="891996" y="1066518"/>
                  <a:pt x="911388" y="1054399"/>
                  <a:pt x="930779" y="1044704"/>
                </a:cubicBezTo>
                <a:cubicBezTo>
                  <a:pt x="984105" y="1018040"/>
                  <a:pt x="1042278" y="1010769"/>
                  <a:pt x="1095604" y="1037432"/>
                </a:cubicBezTo>
                <a:cubicBezTo>
                  <a:pt x="1156202" y="1066518"/>
                  <a:pt x="1204680" y="1059246"/>
                  <a:pt x="1250735" y="1008345"/>
                </a:cubicBezTo>
                <a:cubicBezTo>
                  <a:pt x="1311332" y="942900"/>
                  <a:pt x="1398592" y="967139"/>
                  <a:pt x="1471310" y="945323"/>
                </a:cubicBezTo>
                <a:cubicBezTo>
                  <a:pt x="1551299" y="923508"/>
                  <a:pt x="1636135" y="935628"/>
                  <a:pt x="1740363" y="896845"/>
                </a:cubicBezTo>
                <a:cubicBezTo>
                  <a:pt x="1563418" y="853215"/>
                  <a:pt x="1401017" y="918661"/>
                  <a:pt x="1221648" y="875030"/>
                </a:cubicBezTo>
                <a:cubicBezTo>
                  <a:pt x="1294364" y="814432"/>
                  <a:pt x="1359810" y="831400"/>
                  <a:pt x="1420408" y="821704"/>
                </a:cubicBezTo>
                <a:cubicBezTo>
                  <a:pt x="1493124" y="809585"/>
                  <a:pt x="1565842" y="807160"/>
                  <a:pt x="1638559" y="795041"/>
                </a:cubicBezTo>
                <a:cubicBezTo>
                  <a:pt x="1706429" y="785346"/>
                  <a:pt x="1771875" y="768379"/>
                  <a:pt x="1839745" y="758682"/>
                </a:cubicBezTo>
                <a:cubicBezTo>
                  <a:pt x="1905190" y="748987"/>
                  <a:pt x="1973059" y="761107"/>
                  <a:pt x="2033656" y="707781"/>
                </a:cubicBezTo>
                <a:cubicBezTo>
                  <a:pt x="1868831" y="601128"/>
                  <a:pt x="1682189" y="652031"/>
                  <a:pt x="1488277" y="625368"/>
                </a:cubicBezTo>
                <a:cubicBezTo>
                  <a:pt x="1539179" y="574466"/>
                  <a:pt x="1592505" y="584161"/>
                  <a:pt x="1636135" y="569618"/>
                </a:cubicBezTo>
                <a:cubicBezTo>
                  <a:pt x="1655526" y="564771"/>
                  <a:pt x="1679765" y="564771"/>
                  <a:pt x="1687037" y="540531"/>
                </a:cubicBezTo>
                <a:cubicBezTo>
                  <a:pt x="1696732" y="509021"/>
                  <a:pt x="1674917" y="489629"/>
                  <a:pt x="1650678" y="479934"/>
                </a:cubicBezTo>
                <a:cubicBezTo>
                  <a:pt x="1541603" y="433879"/>
                  <a:pt x="1425256" y="409640"/>
                  <a:pt x="1308908" y="385401"/>
                </a:cubicBezTo>
                <a:cubicBezTo>
                  <a:pt x="1243463" y="373281"/>
                  <a:pt x="1173169" y="380553"/>
                  <a:pt x="1114995" y="341771"/>
                </a:cubicBezTo>
                <a:cubicBezTo>
                  <a:pt x="1328300" y="174521"/>
                  <a:pt x="1565842" y="206032"/>
                  <a:pt x="1805809" y="215728"/>
                </a:cubicBezTo>
                <a:cubicBezTo>
                  <a:pt x="2196058" y="230271"/>
                  <a:pt x="2586307" y="244815"/>
                  <a:pt x="2978979" y="220576"/>
                </a:cubicBezTo>
                <a:cubicBezTo>
                  <a:pt x="3296510" y="174521"/>
                  <a:pt x="3618890" y="169674"/>
                  <a:pt x="3941269" y="152706"/>
                </a:cubicBezTo>
                <a:cubicBezTo>
                  <a:pt x="4295160" y="130892"/>
                  <a:pt x="4653898" y="147859"/>
                  <a:pt x="5010212" y="150282"/>
                </a:cubicBezTo>
                <a:cubicBezTo>
                  <a:pt x="5267145" y="152706"/>
                  <a:pt x="5526503" y="174521"/>
                  <a:pt x="5783437" y="155130"/>
                </a:cubicBezTo>
                <a:cubicBezTo>
                  <a:pt x="6084001" y="133315"/>
                  <a:pt x="6389414" y="150282"/>
                  <a:pt x="6692401" y="143011"/>
                </a:cubicBezTo>
                <a:cubicBezTo>
                  <a:pt x="6828140" y="140587"/>
                  <a:pt x="6963878" y="121195"/>
                  <a:pt x="7099618" y="106653"/>
                </a:cubicBezTo>
                <a:cubicBezTo>
                  <a:pt x="7354127" y="77565"/>
                  <a:pt x="7611060" y="38783"/>
                  <a:pt x="7867995" y="50902"/>
                </a:cubicBezTo>
                <a:cubicBezTo>
                  <a:pt x="8027973" y="58174"/>
                  <a:pt x="8185527" y="58174"/>
                  <a:pt x="8350352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E505D-E8BA-4058-8485-63C1D2F62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563422"/>
            <a:ext cx="6810944" cy="1754376"/>
          </a:xfrm>
        </p:spPr>
        <p:txBody>
          <a:bodyPr>
            <a:normAutofit/>
          </a:bodyPr>
          <a:lstStyle/>
          <a:p>
            <a:r>
              <a:rPr lang="en-US" dirty="0"/>
              <a:t>Charades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EF50C-D1E6-4FF3-A2F9-1BF19CACD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5384877"/>
            <a:ext cx="6005661" cy="13687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Ramsha Rasheed Fa16- BCS-127</a:t>
            </a:r>
          </a:p>
          <a:p>
            <a:r>
              <a:rPr lang="en-US" dirty="0"/>
              <a:t>Aisha Fa16-bcs-097</a:t>
            </a:r>
          </a:p>
          <a:p>
            <a:r>
              <a:rPr lang="en-US" dirty="0"/>
              <a:t>Bilal ahmed fa16-bcs-121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7C9F7-CAE1-47B4-BADB-7EA23B950EAA}"/>
              </a:ext>
            </a:extLst>
          </p:cNvPr>
          <p:cNvSpPr txBox="1"/>
          <p:nvPr/>
        </p:nvSpPr>
        <p:spPr>
          <a:xfrm>
            <a:off x="7197038" y="5373235"/>
            <a:ext cx="463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Supervisor</a:t>
            </a:r>
          </a:p>
          <a:p>
            <a:r>
              <a:rPr lang="en-US" sz="2400" dirty="0"/>
              <a:t>Dr. Usama Ijaz </a:t>
            </a:r>
            <a:r>
              <a:rPr lang="en-US" sz="2400" dirty="0" err="1"/>
              <a:t>Bajwa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102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9CDB6-C8E9-4B09-8F6B-3579EE44855A}"/>
              </a:ext>
            </a:extLst>
          </p:cNvPr>
          <p:cNvSpPr txBox="1"/>
          <p:nvPr/>
        </p:nvSpPr>
        <p:spPr>
          <a:xfrm>
            <a:off x="1522476" y="5470634"/>
            <a:ext cx="9144000" cy="822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dirty="0">
                <a:latin typeface="+mj-lt"/>
                <a:ea typeface="+mj-ea"/>
                <a:cs typeface="+mj-cs"/>
              </a:rPr>
              <a:t>English-ASL Gloss Parallel Corpus 2012(83K examples)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2D8D6-4718-46CC-9793-2CD4513BC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52" y="564640"/>
            <a:ext cx="10386634" cy="47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16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5BFEF5-031C-45EF-B73A-512898183772}"/>
              </a:ext>
            </a:extLst>
          </p:cNvPr>
          <p:cNvSpPr txBox="1"/>
          <p:nvPr/>
        </p:nvSpPr>
        <p:spPr>
          <a:xfrm>
            <a:off x="838200" y="83189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English </a:t>
            </a:r>
            <a:r>
              <a:rPr lang="en-US" sz="2800" b="1" dirty="0">
                <a:sym typeface="Wingdings" panose="05000000000000000000" pitchFamily="2" charset="2"/>
              </a:rPr>
              <a:t></a:t>
            </a:r>
            <a:r>
              <a:rPr lang="en-US" sz="2800" b="1" dirty="0"/>
              <a:t> Gloss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E97477E-27D3-46B3-A250-CFE8C1C92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43" y="3280528"/>
            <a:ext cx="3009312" cy="2483964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EA9C8F-491C-4FAC-9B73-AE9A8B7A1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385" y="3280528"/>
            <a:ext cx="3185813" cy="25499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530B19-1ED2-40E0-84D5-F38B8EF37A58}"/>
              </a:ext>
            </a:extLst>
          </p:cNvPr>
          <p:cNvSpPr txBox="1"/>
          <p:nvPr/>
        </p:nvSpPr>
        <p:spPr>
          <a:xfrm>
            <a:off x="1404257" y="2449286"/>
            <a:ext cx="280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English sentences</a:t>
            </a:r>
          </a:p>
        </p:txBody>
      </p:sp>
      <p:sp>
        <p:nvSpPr>
          <p:cNvPr id="19" name="Arrow: Right 18">
            <a:hlinkClick r:id="rId4" action="ppaction://hlinksldjump"/>
            <a:extLst>
              <a:ext uri="{FF2B5EF4-FFF2-40B4-BE49-F238E27FC236}">
                <a16:creationId xmlns:a16="http://schemas.microsoft.com/office/drawing/2014/main" id="{81F7022B-CFB5-4E68-9136-D4C9596374F2}"/>
              </a:ext>
            </a:extLst>
          </p:cNvPr>
          <p:cNvSpPr/>
          <p:nvPr/>
        </p:nvSpPr>
        <p:spPr>
          <a:xfrm>
            <a:off x="4600280" y="3893270"/>
            <a:ext cx="3009312" cy="9144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Sequence to Sequence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7BCD9-8E13-4537-BBA2-6EBD9E6C8850}"/>
              </a:ext>
            </a:extLst>
          </p:cNvPr>
          <p:cNvSpPr txBox="1"/>
          <p:nvPr/>
        </p:nvSpPr>
        <p:spPr>
          <a:xfrm>
            <a:off x="4487159" y="2064470"/>
            <a:ext cx="3009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 model with shared GloVe Embedding, different number of heads and model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FFEFC-E599-4F77-9001-913E4669521C}"/>
              </a:ext>
            </a:extLst>
          </p:cNvPr>
          <p:cNvSpPr txBox="1"/>
          <p:nvPr/>
        </p:nvSpPr>
        <p:spPr>
          <a:xfrm>
            <a:off x="8164285" y="2449286"/>
            <a:ext cx="233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ASL Gloss</a:t>
            </a:r>
          </a:p>
        </p:txBody>
      </p:sp>
    </p:spTree>
    <p:extLst>
      <p:ext uri="{BB962C8B-B14F-4D97-AF65-F5344CB8AC3E}">
        <p14:creationId xmlns:p14="http://schemas.microsoft.com/office/powerpoint/2010/main" val="41606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E6060-2115-438E-9A90-B89FB8F84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000" b="1" dirty="0"/>
              <a:t>English </a:t>
            </a:r>
            <a:r>
              <a:rPr lang="en-US" sz="4000" b="1" dirty="0">
                <a:sym typeface="Wingdings" panose="05000000000000000000" pitchFamily="2" charset="2"/>
              </a:rPr>
              <a:t></a:t>
            </a:r>
            <a:r>
              <a:rPr lang="en-US" sz="4000" b="1" dirty="0"/>
              <a:t> Gloss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814B-DF2B-466C-84CD-95AFA258D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46" y="2540603"/>
            <a:ext cx="7779875" cy="63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A4EDCC-2EE5-4275-8839-1F73A7AA163A}"/>
              </a:ext>
            </a:extLst>
          </p:cNvPr>
          <p:cNvSpPr txBox="1"/>
          <p:nvPr/>
        </p:nvSpPr>
        <p:spPr>
          <a:xfrm>
            <a:off x="1139651" y="3997871"/>
            <a:ext cx="9646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BLEU evaluation matric is used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Score is between 0 to 1 or sometimes normalized from 0 to 100.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 calculated on ~1000 sentences.</a:t>
            </a:r>
          </a:p>
        </p:txBody>
      </p:sp>
    </p:spTree>
    <p:extLst>
      <p:ext uri="{BB962C8B-B14F-4D97-AF65-F5344CB8AC3E}">
        <p14:creationId xmlns:p14="http://schemas.microsoft.com/office/powerpoint/2010/main" val="1525613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0158-2429-4947-8D1D-03E24F59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6938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+ ate + an apple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01595-2C63-4462-9D95-D1BF374F4DD5}"/>
              </a:ext>
            </a:extLst>
          </p:cNvPr>
          <p:cNvSpPr txBox="1"/>
          <p:nvPr/>
        </p:nvSpPr>
        <p:spPr>
          <a:xfrm>
            <a:off x="838200" y="83189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Gloss </a:t>
            </a:r>
            <a:r>
              <a:rPr lang="en-US" sz="2800" b="1" dirty="0">
                <a:sym typeface="Wingdings" panose="05000000000000000000" pitchFamily="2" charset="2"/>
              </a:rPr>
              <a:t></a:t>
            </a:r>
            <a:r>
              <a:rPr lang="en-US" sz="2800" b="1" dirty="0"/>
              <a:t> 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C29FE-5624-4565-86E6-753CB18AA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8" y="3331418"/>
            <a:ext cx="2766374" cy="278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CCD29-6667-4CB8-AFD7-B5A6D67DA445}"/>
              </a:ext>
            </a:extLst>
          </p:cNvPr>
          <p:cNvSpPr txBox="1"/>
          <p:nvPr/>
        </p:nvSpPr>
        <p:spPr>
          <a:xfrm>
            <a:off x="3949831" y="4270342"/>
            <a:ext cx="754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60FF06-F495-402B-82F2-1421B75F5B77}"/>
              </a:ext>
            </a:extLst>
          </p:cNvPr>
          <p:cNvSpPr/>
          <p:nvPr/>
        </p:nvSpPr>
        <p:spPr>
          <a:xfrm>
            <a:off x="7978651" y="4152508"/>
            <a:ext cx="8118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ym typeface="Wingdings" panose="05000000000000000000" pitchFamily="2" charset="2"/>
              </a:rPr>
              <a:t>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9BD545-36F1-4520-B9F3-F928C85FA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96" y="3331418"/>
            <a:ext cx="2766374" cy="2781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F6C4DD-7470-4B8A-8039-C9CDE1809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997" y="3295190"/>
            <a:ext cx="2857500" cy="27813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93E14D2-3B4B-4167-9A68-7BB2B13A803B}"/>
              </a:ext>
            </a:extLst>
          </p:cNvPr>
          <p:cNvSpPr/>
          <p:nvPr/>
        </p:nvSpPr>
        <p:spPr>
          <a:xfrm>
            <a:off x="4703975" y="2011680"/>
            <a:ext cx="2327446" cy="69381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EE4DC-13F1-4509-AEFE-09ACE3E43D33}"/>
              </a:ext>
            </a:extLst>
          </p:cNvPr>
          <p:cNvSpPr txBox="1"/>
          <p:nvPr/>
        </p:nvSpPr>
        <p:spPr>
          <a:xfrm>
            <a:off x="7717221" y="2011680"/>
            <a:ext cx="3865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+ eat + apple</a:t>
            </a:r>
          </a:p>
        </p:txBody>
      </p:sp>
    </p:spTree>
    <p:extLst>
      <p:ext uri="{BB962C8B-B14F-4D97-AF65-F5344CB8AC3E}">
        <p14:creationId xmlns:p14="http://schemas.microsoft.com/office/powerpoint/2010/main" val="2731434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2410-D578-4B71-9716-03F5FFFA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Sign-to-Text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AC2D-F4A6-4AE1-8AC7-A02A9DD3D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809"/>
            <a:ext cx="10515600" cy="519249"/>
          </a:xfrm>
        </p:spPr>
        <p:txBody>
          <a:bodyPr/>
          <a:lstStyle/>
          <a:p>
            <a:r>
              <a:rPr lang="en-US" dirty="0"/>
              <a:t>Pipeline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925275-04F2-4904-8ACA-53134B1DC51F}"/>
              </a:ext>
            </a:extLst>
          </p:cNvPr>
          <p:cNvSpPr/>
          <p:nvPr/>
        </p:nvSpPr>
        <p:spPr>
          <a:xfrm>
            <a:off x="1257300" y="2612571"/>
            <a:ext cx="1698171" cy="9470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 in video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A627A2-A13F-4BCD-8B44-FA60AB38EE2E}"/>
              </a:ext>
            </a:extLst>
          </p:cNvPr>
          <p:cNvSpPr/>
          <p:nvPr/>
        </p:nvSpPr>
        <p:spPr>
          <a:xfrm>
            <a:off x="4727120" y="2612571"/>
            <a:ext cx="1959429" cy="9470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F65F6-1EB1-4C41-A990-7C18425BD42A}"/>
              </a:ext>
            </a:extLst>
          </p:cNvPr>
          <p:cNvSpPr/>
          <p:nvPr/>
        </p:nvSpPr>
        <p:spPr>
          <a:xfrm>
            <a:off x="8458199" y="2612571"/>
            <a:ext cx="1959429" cy="8164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English word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72B1789-5831-4283-92A7-24AACE4C58BD}"/>
              </a:ext>
            </a:extLst>
          </p:cNvPr>
          <p:cNvSpPr/>
          <p:nvPr/>
        </p:nvSpPr>
        <p:spPr>
          <a:xfrm>
            <a:off x="3265714" y="2841171"/>
            <a:ext cx="996043" cy="5192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56A57AB-45C2-458D-9CC4-862E3FAE7122}"/>
              </a:ext>
            </a:extLst>
          </p:cNvPr>
          <p:cNvSpPr/>
          <p:nvPr/>
        </p:nvSpPr>
        <p:spPr>
          <a:xfrm>
            <a:off x="7151911" y="2776494"/>
            <a:ext cx="967469" cy="51924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8B0DA23-550A-40A3-9797-9AA42F78B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4082141"/>
            <a:ext cx="9503229" cy="207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BCB3F-8AF4-4F67-8E52-083D909369DD}"/>
              </a:ext>
            </a:extLst>
          </p:cNvPr>
          <p:cNvSpPr txBox="1"/>
          <p:nvPr/>
        </p:nvSpPr>
        <p:spPr>
          <a:xfrm>
            <a:off x="3340390" y="2429027"/>
            <a:ext cx="5508171" cy="872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i="1" dirty="0">
                <a:latin typeface="+mj-lt"/>
                <a:ea typeface="+mj-ea"/>
                <a:cs typeface="+mj-cs"/>
              </a:rPr>
              <a:t>Evaluation results for 2745 classes using st-gcn model</a:t>
            </a:r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1C8C27B-F2D4-4316-AA5A-242DDA3C0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39" y="450463"/>
            <a:ext cx="8707361" cy="1785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86531-53C6-4013-A6B9-27ED93809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60242" y="-891456"/>
            <a:ext cx="1277956" cy="10728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69671-71B5-4E8C-ABBA-0C78EC660DB3}"/>
              </a:ext>
            </a:extLst>
          </p:cNvPr>
          <p:cNvSpPr txBox="1"/>
          <p:nvPr/>
        </p:nvSpPr>
        <p:spPr>
          <a:xfrm>
            <a:off x="3340390" y="5498991"/>
            <a:ext cx="550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Evaluation results for 2745 classes using CNN+RNN model</a:t>
            </a:r>
          </a:p>
        </p:txBody>
      </p:sp>
    </p:spTree>
    <p:extLst>
      <p:ext uri="{BB962C8B-B14F-4D97-AF65-F5344CB8AC3E}">
        <p14:creationId xmlns:p14="http://schemas.microsoft.com/office/powerpoint/2010/main" val="1285923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834243"/>
            <a:ext cx="3781618" cy="3189514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8F65-A443-4628-A422-62D13271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10" y="2785830"/>
            <a:ext cx="3010737" cy="1765613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SWOT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CA09B-4A31-48C5-8CF0-A635B5B5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Strength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Easy to use.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Real-times translations.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Both way translation possible.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Weakness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Takes more than a minute to translate.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Recognition probability is less.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Opportunity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Can integrate more sign languages.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Increase accuracy by getting improved dataset.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Threats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Dataset availability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Lack of computational resources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Funding problems</a:t>
            </a:r>
          </a:p>
        </p:txBody>
      </p:sp>
    </p:spTree>
    <p:extLst>
      <p:ext uri="{BB962C8B-B14F-4D97-AF65-F5344CB8AC3E}">
        <p14:creationId xmlns:p14="http://schemas.microsoft.com/office/powerpoint/2010/main" val="360763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9B24C-2E6B-4233-880B-63C136B4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D0B5-B413-4147-9E19-00F424E6B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>
            <a:normAutofit/>
          </a:bodyPr>
          <a:lstStyle/>
          <a:p>
            <a:r>
              <a:rPr lang="en-US" sz="2000"/>
              <a:t>Choosing sign language to target</a:t>
            </a:r>
          </a:p>
          <a:p>
            <a:pPr lvl="1"/>
            <a:r>
              <a:rPr lang="en-US" sz="2000"/>
              <a:t>International sign language not officially declared yet.</a:t>
            </a:r>
          </a:p>
          <a:p>
            <a:pPr lvl="1"/>
            <a:r>
              <a:rPr lang="en-US" sz="2000"/>
              <a:t>ASL most widely spoken among others.</a:t>
            </a:r>
          </a:p>
        </p:txBody>
      </p:sp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F95E0F62-C618-4B28-AFAC-63AEB2A05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5" r="5275" b="6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107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834243"/>
            <a:ext cx="3781618" cy="3189514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7DDE6-76A8-4414-AC6F-80D50F32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10" y="2785830"/>
            <a:ext cx="3010737" cy="1765613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78E1-C0C5-4BEA-B153-BA36AA99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Technical challenges</a:t>
            </a:r>
          </a:p>
          <a:p>
            <a:pPr lvl="1"/>
            <a:r>
              <a:rPr lang="en-US" sz="2000" dirty="0"/>
              <a:t>For text-to-sign</a:t>
            </a:r>
          </a:p>
          <a:p>
            <a:pPr lvl="2"/>
            <a:r>
              <a:rPr lang="en-US" dirty="0"/>
              <a:t>Modern translation models use hundreds of millions of examples English-ASL gloss public datasets are small (&lt; 100,000 sentence pairs) and of poor quality.</a:t>
            </a:r>
          </a:p>
          <a:p>
            <a:pPr lvl="2"/>
            <a:r>
              <a:rPr lang="en-US" dirty="0"/>
              <a:t>Dataset available has poor translations and was not all parallel.</a:t>
            </a:r>
          </a:p>
          <a:p>
            <a:pPr lvl="2"/>
            <a:r>
              <a:rPr lang="en-US" dirty="0"/>
              <a:t>Speed of video dataset was reduced.</a:t>
            </a:r>
          </a:p>
          <a:p>
            <a:pPr lvl="1"/>
            <a:r>
              <a:rPr lang="en-US" sz="2000" dirty="0"/>
              <a:t>For sign-to-text</a:t>
            </a:r>
          </a:p>
          <a:p>
            <a:pPr lvl="2"/>
            <a:r>
              <a:rPr lang="en-US" dirty="0"/>
              <a:t>ASLLVD dataset only has frontal view of the signer.</a:t>
            </a:r>
          </a:p>
          <a:p>
            <a:pPr lvl="2"/>
            <a:r>
              <a:rPr lang="en-US" dirty="0"/>
              <a:t>Lacks the 3D view.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23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834243"/>
            <a:ext cx="3781618" cy="3189514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D7F71-54DE-4672-8806-CD708655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10" y="2785830"/>
            <a:ext cx="3010737" cy="1765613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0B28E-825C-40A8-B3FA-4D8BF972E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Engineering Challenges:</a:t>
            </a:r>
          </a:p>
          <a:p>
            <a:pPr lvl="1"/>
            <a:r>
              <a:rPr lang="en-US" sz="2000" dirty="0"/>
              <a:t>Computational extensive:</a:t>
            </a:r>
          </a:p>
          <a:p>
            <a:pPr lvl="2"/>
            <a:r>
              <a:rPr lang="en-US" dirty="0"/>
              <a:t>Sign-to-text model requires a Nvidia GPU with extensive memory for demo.</a:t>
            </a:r>
          </a:p>
          <a:p>
            <a:pPr lvl="2"/>
            <a:r>
              <a:rPr lang="en-US" dirty="0"/>
              <a:t>For overall project, a server system with good GPU and extensive memory is required.</a:t>
            </a:r>
          </a:p>
        </p:txBody>
      </p:sp>
    </p:spTree>
    <p:extLst>
      <p:ext uri="{BB962C8B-B14F-4D97-AF65-F5344CB8AC3E}">
        <p14:creationId xmlns:p14="http://schemas.microsoft.com/office/powerpoint/2010/main" val="282523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8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35BF0-BB71-42B9-B4CC-BF405F352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/>
              <a:t>Introduction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3A6D240-92CB-4783-B62F-846496BEB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dirty="0"/>
              <a:t>Charades is a virtual sign language interpreter.</a:t>
            </a:r>
          </a:p>
          <a:p>
            <a:r>
              <a:rPr lang="en-US" dirty="0"/>
              <a:t>Android application.</a:t>
            </a:r>
          </a:p>
          <a:p>
            <a:r>
              <a:rPr lang="en-US" dirty="0"/>
              <a:t>Accommodates 2-way communication:</a:t>
            </a:r>
          </a:p>
          <a:p>
            <a:pPr lvl="1"/>
            <a:r>
              <a:rPr lang="en-US" sz="2800" dirty="0"/>
              <a:t>Sign-to-Text</a:t>
            </a:r>
          </a:p>
          <a:p>
            <a:pPr lvl="1"/>
            <a:r>
              <a:rPr lang="en-US" sz="2800" dirty="0"/>
              <a:t>Text-to-Sign</a:t>
            </a:r>
          </a:p>
          <a:p>
            <a:endParaRPr lang="en-US" sz="2000" dirty="0"/>
          </a:p>
        </p:txBody>
      </p:sp>
      <p:pic>
        <p:nvPicPr>
          <p:cNvPr id="5" name="Content Placeholder 4" descr="A graffiti covered wall&#10;&#10;Description automatically generated">
            <a:extLst>
              <a:ext uri="{FF2B5EF4-FFF2-40B4-BE49-F238E27FC236}">
                <a16:creationId xmlns:a16="http://schemas.microsoft.com/office/drawing/2014/main" id="{5DFA5D74-30C0-4513-A4AD-4412444B5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" b="1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515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834243"/>
            <a:ext cx="3781618" cy="3189514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36180-B512-4F0A-8C30-F40863A3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10" y="2785830"/>
            <a:ext cx="3010737" cy="1765613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A73E7-1691-482E-A101-E832901CC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Android application</a:t>
            </a:r>
          </a:p>
          <a:p>
            <a:pPr lvl="1"/>
            <a:r>
              <a:rPr lang="en-US" sz="2000" dirty="0"/>
              <a:t>Can only work with .mp4 extension videos.</a:t>
            </a:r>
          </a:p>
          <a:p>
            <a:pPr lvl="1"/>
            <a:r>
              <a:rPr lang="en-US" sz="2000" dirty="0"/>
              <a:t>Can not port heavy models on android device.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01843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21B3-2B04-4628-915E-57A96B3F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Tools and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2CA0EE-B8F1-4A7F-8454-7F2BEB63E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87" y="2362822"/>
            <a:ext cx="2857499" cy="1514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30BA5-C62F-4757-A3E8-5F0A36331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26" y="2391297"/>
            <a:ext cx="3028950" cy="151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AC9B0B-BA2F-4F2E-82A3-D0409D3A8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04" y="2391296"/>
            <a:ext cx="2667000" cy="1514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A46A0-A190-40A4-8413-E69FAAFCF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92" y="4336331"/>
            <a:ext cx="3028950" cy="1832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6C553C-DC98-4BD2-83D5-E5C17A56E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03" y="4336331"/>
            <a:ext cx="2689773" cy="1832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6797C-FE20-4125-83EE-23755AD951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66" y="4138368"/>
            <a:ext cx="2667000" cy="2030114"/>
          </a:xfrm>
          <a:prstGeom prst="rect">
            <a:avLst/>
          </a:prstGeom>
        </p:spPr>
      </p:pic>
      <p:pic>
        <p:nvPicPr>
          <p:cNvPr id="4" name="Picture 3" descr="A picture containing animal&#10;&#10;Description automatically generated">
            <a:extLst>
              <a:ext uri="{FF2B5EF4-FFF2-40B4-BE49-F238E27FC236}">
                <a16:creationId xmlns:a16="http://schemas.microsoft.com/office/drawing/2014/main" id="{7D7EE5BB-BA7C-4661-9DCC-92489E229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1" y="2572270"/>
            <a:ext cx="8953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852A0-28F6-475C-81B9-306750C14629}"/>
              </a:ext>
            </a:extLst>
          </p:cNvPr>
          <p:cNvSpPr txBox="1"/>
          <p:nvPr/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39093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0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2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A5ED-BE7E-43F9-A335-E0629C77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461084" cy="54313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GitHub Links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55B82-F98C-4DDB-8C3E-1B9102795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https://github.com/mishu45/CharadesFYP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6626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0A278E-2AAC-4FE0-8A3D-FAE360A07B93}"/>
              </a:ext>
            </a:extLst>
          </p:cNvPr>
          <p:cNvSpPr txBox="1"/>
          <p:nvPr/>
        </p:nvSpPr>
        <p:spPr>
          <a:xfrm>
            <a:off x="838200" y="83189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Sequence to sequence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121696-55B3-475C-A462-3AD1B0B857D1}"/>
              </a:ext>
            </a:extLst>
          </p:cNvPr>
          <p:cNvSpPr txBox="1"/>
          <p:nvPr/>
        </p:nvSpPr>
        <p:spPr>
          <a:xfrm>
            <a:off x="5801710" y="6385034"/>
            <a:ext cx="819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 action="ppaction://hlinksldjump"/>
              </a:rPr>
              <a:t>Back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10D323-36F0-4A61-B8FD-0756FD1D9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781503"/>
            <a:ext cx="9412013" cy="4067503"/>
          </a:xfrm>
        </p:spPr>
      </p:pic>
    </p:spTree>
    <p:extLst>
      <p:ext uri="{BB962C8B-B14F-4D97-AF65-F5344CB8AC3E}">
        <p14:creationId xmlns:p14="http://schemas.microsoft.com/office/powerpoint/2010/main" val="37863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08A03-E77B-4437-9A11-D70D4B18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How do deaf communicate?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C1D9-F8A0-4270-A77F-529E42759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400" dirty="0"/>
              <a:t>Through sign language.</a:t>
            </a:r>
          </a:p>
          <a:p>
            <a:r>
              <a:rPr lang="en-US" sz="2400" dirty="0"/>
              <a:t>People communicate through sign language.</a:t>
            </a:r>
            <a:endParaRPr lang="en-US" sz="2000" dirty="0"/>
          </a:p>
          <a:p>
            <a:r>
              <a:rPr lang="en-US" sz="2400" dirty="0"/>
              <a:t>Use professional interpreters to communication.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E73FC-AC0F-414F-8FE0-736894DF8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2122760"/>
            <a:ext cx="4747547" cy="26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6F6B5C-2B5F-4FEE-8263-34996D29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A90C5-91D1-4FBD-B4D6-7782A364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E50D-E20C-4CEC-8041-FCFF4809F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Sign language interpreter 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Expensive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Not accessible at all time.</a:t>
            </a:r>
          </a:p>
          <a:p>
            <a:pPr>
              <a:lnSpc>
                <a:spcPct val="90000"/>
              </a:lnSpc>
            </a:pPr>
            <a:r>
              <a:rPr lang="en-US" sz="2000"/>
              <a:t>Automated translators present for almost all the languages.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Google translate</a:t>
            </a:r>
          </a:p>
          <a:p>
            <a:pPr>
              <a:lnSpc>
                <a:spcPct val="90000"/>
              </a:lnSpc>
            </a:pPr>
            <a:r>
              <a:rPr lang="en-US" sz="2000"/>
              <a:t>No automated translator available for sign languages.</a:t>
            </a:r>
          </a:p>
          <a:p>
            <a:pPr>
              <a:lnSpc>
                <a:spcPct val="90000"/>
              </a:lnSpc>
            </a:pPr>
            <a:r>
              <a:rPr lang="en-IE" sz="2000"/>
              <a:t>This causes a communication gap for &gt; 466 million people around the world</a:t>
            </a:r>
            <a:r>
              <a:rPr lang="en-US" sz="2000"/>
              <a:t> (432 million adults and 34 million children).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endParaRPr lang="en-US" sz="2000"/>
          </a:p>
        </p:txBody>
      </p:sp>
      <p:pic>
        <p:nvPicPr>
          <p:cNvPr id="7" name="Graphic 6" descr="Deaf">
            <a:extLst>
              <a:ext uri="{FF2B5EF4-FFF2-40B4-BE49-F238E27FC236}">
                <a16:creationId xmlns:a16="http://schemas.microsoft.com/office/drawing/2014/main" id="{7C905215-3F97-421A-8D51-97CF36E4F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5346" y="2766817"/>
            <a:ext cx="2751667" cy="2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6F6B5C-2B5F-4FEE-8263-34996D29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BA858-DD97-492C-83E2-171E1B36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A379E6-5A3D-430E-B262-B3B6E191F2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725796"/>
              </p:ext>
            </p:extLst>
          </p:nvPr>
        </p:nvGraphicFramePr>
        <p:xfrm>
          <a:off x="835152" y="1436915"/>
          <a:ext cx="5260847" cy="4751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C73F68E-25AF-43E0-A569-D9FF08D2628C}"/>
              </a:ext>
            </a:extLst>
          </p:cNvPr>
          <p:cNvSpPr txBox="1"/>
          <p:nvPr/>
        </p:nvSpPr>
        <p:spPr>
          <a:xfrm>
            <a:off x="6841671" y="2237014"/>
            <a:ext cx="3886200" cy="339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picture containing holding, person, standing, refrigerator&#10;&#10;Description automatically generated">
            <a:extLst>
              <a:ext uri="{FF2B5EF4-FFF2-40B4-BE49-F238E27FC236}">
                <a16:creationId xmlns:a16="http://schemas.microsoft.com/office/drawing/2014/main" id="{F9A1953B-7AB5-4BB7-905F-7A20AED99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37" y="1990047"/>
            <a:ext cx="2553734" cy="371452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678F7A-1F67-4B5E-96D1-79726E6C6B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153" y="1990047"/>
            <a:ext cx="2167618" cy="35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0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8FD1E94-B12F-434F-8027-5DBEAC55A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92679-A2F9-450B-906A-D04A646B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Related work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8319682-9F73-429D-BAB9-5FDDFD1EF4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321338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3107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A11B9-FE2E-44FF-BAAA-98BBB9D5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5284631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dirty="0"/>
              <a:t>ASLLVD dataset</a:t>
            </a:r>
            <a:br>
              <a:rPr lang="en-US" sz="2300" dirty="0"/>
            </a:br>
            <a:r>
              <a:rPr lang="en-US" sz="2300" dirty="0"/>
              <a:t>The dataset focuses on 27 key points for sign language recognition and production.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39DF0270-D98A-4BA5-AFA4-E86651ACB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599855" y="610810"/>
            <a:ext cx="7376902" cy="42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14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98D9D6-8379-4DEB-A70D-670FC855ED40}"/>
              </a:ext>
            </a:extLst>
          </p:cNvPr>
          <p:cNvSpPr txBox="1"/>
          <p:nvPr/>
        </p:nvSpPr>
        <p:spPr>
          <a:xfrm>
            <a:off x="2035668" y="162566"/>
            <a:ext cx="386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Sign-to-text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D00E0-0370-44ED-9A19-1F06CF3E70A3}"/>
              </a:ext>
            </a:extLst>
          </p:cNvPr>
          <p:cNvSpPr txBox="1"/>
          <p:nvPr/>
        </p:nvSpPr>
        <p:spPr>
          <a:xfrm>
            <a:off x="8409482" y="162566"/>
            <a:ext cx="230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Text-to-sign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2A890E-ABA4-4C95-B3BB-CCA9DB9D2F39}"/>
              </a:ext>
            </a:extLst>
          </p:cNvPr>
          <p:cNvSpPr/>
          <p:nvPr/>
        </p:nvSpPr>
        <p:spPr>
          <a:xfrm>
            <a:off x="469692" y="531898"/>
            <a:ext cx="5276538" cy="63261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589D5DB-CE15-40E4-9F54-66F048796EF1}"/>
              </a:ext>
            </a:extLst>
          </p:cNvPr>
          <p:cNvSpPr/>
          <p:nvPr/>
        </p:nvSpPr>
        <p:spPr>
          <a:xfrm>
            <a:off x="6445770" y="531898"/>
            <a:ext cx="5276538" cy="63261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07B6F2-18EF-443A-86B2-6A0D64AA0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67" y="901230"/>
            <a:ext cx="4972744" cy="4982270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22D8415-871A-41C4-95F3-1729E5278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4" y="613181"/>
            <a:ext cx="4353533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30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6C1A-A692-4789-B329-B66BD9CC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Text-to-Sign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34E6A-B949-4403-9287-9E75934A9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7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A0EB4-B738-484A-B343-A22BEA6E293D}"/>
              </a:ext>
            </a:extLst>
          </p:cNvPr>
          <p:cNvSpPr txBox="1"/>
          <p:nvPr/>
        </p:nvSpPr>
        <p:spPr>
          <a:xfrm>
            <a:off x="1157222" y="31634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AFBD02-8107-4783-A137-C60308190662}"/>
              </a:ext>
            </a:extLst>
          </p:cNvPr>
          <p:cNvSpPr/>
          <p:nvPr/>
        </p:nvSpPr>
        <p:spPr>
          <a:xfrm>
            <a:off x="936018" y="2582500"/>
            <a:ext cx="1470581" cy="52790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7C5DD8-188B-41A8-84FE-D7D542F14C43}"/>
              </a:ext>
            </a:extLst>
          </p:cNvPr>
          <p:cNvSpPr/>
          <p:nvPr/>
        </p:nvSpPr>
        <p:spPr>
          <a:xfrm>
            <a:off x="4625418" y="2564091"/>
            <a:ext cx="1470581" cy="527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Gloss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5C412-6E52-419F-9BB4-A8C83AC0F8C0}"/>
              </a:ext>
            </a:extLst>
          </p:cNvPr>
          <p:cNvSpPr/>
          <p:nvPr/>
        </p:nvSpPr>
        <p:spPr>
          <a:xfrm>
            <a:off x="8649281" y="2528390"/>
            <a:ext cx="1470581" cy="5468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76A81AC-51A7-4411-B0D8-708BDDA22A34}"/>
              </a:ext>
            </a:extLst>
          </p:cNvPr>
          <p:cNvSpPr/>
          <p:nvPr/>
        </p:nvSpPr>
        <p:spPr>
          <a:xfrm>
            <a:off x="2762782" y="2367847"/>
            <a:ext cx="1526354" cy="79968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56BCC6-EB9B-4E15-BED6-2ADB41D5CD43}"/>
              </a:ext>
            </a:extLst>
          </p:cNvPr>
          <p:cNvSpPr/>
          <p:nvPr/>
        </p:nvSpPr>
        <p:spPr>
          <a:xfrm>
            <a:off x="6609463" y="2424895"/>
            <a:ext cx="1526354" cy="76197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Lookup table</a:t>
            </a:r>
          </a:p>
        </p:txBody>
      </p:sp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id="{6423CB53-AC3A-494F-BE23-F07199595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18" y="3625105"/>
            <a:ext cx="2461473" cy="209182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FEF746C-A41E-4316-8A2A-9D7FE1DB1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48" y="3852985"/>
            <a:ext cx="2065199" cy="18639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0B17A1-591A-4D52-9989-6CA0EA112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63" y="3537173"/>
            <a:ext cx="3742819" cy="25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642</Words>
  <Application>Microsoft Office PowerPoint</Application>
  <PresentationFormat>Widescreen</PresentationFormat>
  <Paragraphs>122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</vt:lpstr>
      <vt:lpstr>Calibri</vt:lpstr>
      <vt:lpstr>Century Gothic</vt:lpstr>
      <vt:lpstr>Elephant</vt:lpstr>
      <vt:lpstr>BrushVTI</vt:lpstr>
      <vt:lpstr>Charades</vt:lpstr>
      <vt:lpstr>Introduction</vt:lpstr>
      <vt:lpstr>How do deaf communicate?</vt:lpstr>
      <vt:lpstr>Problem</vt:lpstr>
      <vt:lpstr>Features</vt:lpstr>
      <vt:lpstr>Related work</vt:lpstr>
      <vt:lpstr>ASLLVD dataset The dataset focuses on 27 key points for sign language recognition and production.</vt:lpstr>
      <vt:lpstr>PowerPoint Presentation</vt:lpstr>
      <vt:lpstr>Text-to-Sign Module</vt:lpstr>
      <vt:lpstr>PowerPoint Presentation</vt:lpstr>
      <vt:lpstr>PowerPoint Presentation</vt:lpstr>
      <vt:lpstr>English  Gloss</vt:lpstr>
      <vt:lpstr>PowerPoint Presentation</vt:lpstr>
      <vt:lpstr>Sign-to-Text module</vt:lpstr>
      <vt:lpstr>PowerPoint Presentation</vt:lpstr>
      <vt:lpstr>SWOT analysis</vt:lpstr>
      <vt:lpstr>Challenges</vt:lpstr>
      <vt:lpstr>Challenges</vt:lpstr>
      <vt:lpstr>Challenges</vt:lpstr>
      <vt:lpstr>Challenges</vt:lpstr>
      <vt:lpstr>Tools and Techniques</vt:lpstr>
      <vt:lpstr>PowerPoint Presentation</vt:lpstr>
      <vt:lpstr>GitHub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Charades</dc:title>
  <dc:creator>ramsha rasheed</dc:creator>
  <cp:lastModifiedBy>ramsha rasheed</cp:lastModifiedBy>
  <cp:revision>1</cp:revision>
  <dcterms:created xsi:type="dcterms:W3CDTF">2020-08-03T12:45:25Z</dcterms:created>
  <dcterms:modified xsi:type="dcterms:W3CDTF">2020-08-03T12:52:19Z</dcterms:modified>
</cp:coreProperties>
</file>